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379" r:id="rId4"/>
    <p:sldId id="285" r:id="rId5"/>
    <p:sldId id="331" r:id="rId6"/>
    <p:sldId id="358" r:id="rId7"/>
    <p:sldId id="382" r:id="rId8"/>
    <p:sldId id="383" r:id="rId9"/>
    <p:sldId id="384" r:id="rId10"/>
    <p:sldId id="386" r:id="rId11"/>
    <p:sldId id="387" r:id="rId12"/>
    <p:sldId id="377" r:id="rId13"/>
    <p:sldId id="258" r:id="rId14"/>
    <p:sldId id="385" r:id="rId15"/>
    <p:sldId id="388" r:id="rId16"/>
    <p:sldId id="389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837-537B-46B0-B81F-3FF04975C877}" type="datetimeFigureOut">
              <a:rPr lang="sl-SI" smtClean="0"/>
              <a:t>12. 11. 2019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CAC-A3DD-4309-BE1B-D47AB1CDE6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054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837-537B-46B0-B81F-3FF04975C877}" type="datetimeFigureOut">
              <a:rPr lang="sl-SI" smtClean="0"/>
              <a:t>12. 11. 2019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CAC-A3DD-4309-BE1B-D47AB1CDE6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146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837-537B-46B0-B81F-3FF04975C877}" type="datetimeFigureOut">
              <a:rPr lang="sl-SI" smtClean="0"/>
              <a:t>12. 11. 2019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CAC-A3DD-4309-BE1B-D47AB1CDE6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579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7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837-537B-46B0-B81F-3FF04975C877}" type="datetimeFigureOut">
              <a:rPr lang="sl-SI" smtClean="0"/>
              <a:t>12. 11. 2019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CAC-A3DD-4309-BE1B-D47AB1CDE6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780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837-537B-46B0-B81F-3FF04975C877}" type="datetimeFigureOut">
              <a:rPr lang="sl-SI" smtClean="0"/>
              <a:t>12. 11. 2019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CAC-A3DD-4309-BE1B-D47AB1CDE6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05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837-537B-46B0-B81F-3FF04975C877}" type="datetimeFigureOut">
              <a:rPr lang="sl-SI" smtClean="0"/>
              <a:t>12. 11. 2019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CAC-A3DD-4309-BE1B-D47AB1CDE6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5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837-537B-46B0-B81F-3FF04975C877}" type="datetimeFigureOut">
              <a:rPr lang="sl-SI" smtClean="0"/>
              <a:t>12. 11. 2019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CAC-A3DD-4309-BE1B-D47AB1CDE6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735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837-537B-46B0-B81F-3FF04975C877}" type="datetimeFigureOut">
              <a:rPr lang="sl-SI" smtClean="0"/>
              <a:t>12. 11. 2019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CAC-A3DD-4309-BE1B-D47AB1CDE6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747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837-537B-46B0-B81F-3FF04975C877}" type="datetimeFigureOut">
              <a:rPr lang="sl-SI" smtClean="0"/>
              <a:t>12. 11. 2019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CAC-A3DD-4309-BE1B-D47AB1CDE6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401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837-537B-46B0-B81F-3FF04975C877}" type="datetimeFigureOut">
              <a:rPr lang="sl-SI" smtClean="0"/>
              <a:t>12. 11. 2019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CAC-A3DD-4309-BE1B-D47AB1CDE6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681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837-537B-46B0-B81F-3FF04975C877}" type="datetimeFigureOut">
              <a:rPr lang="sl-SI" smtClean="0"/>
              <a:t>12. 11. 2019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2CAC-A3DD-4309-BE1B-D47AB1CDE6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017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CC837-537B-46B0-B81F-3FF04975C877}" type="datetimeFigureOut">
              <a:rPr lang="sl-SI" smtClean="0"/>
              <a:t>12. 11. 2019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E2CAC-A3DD-4309-BE1B-D47AB1CDE6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713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6E062E-A3F9-48B2-BDD2-FA0A6745F2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B268AF0-129A-4A86-BF6E-4BDE4D0EC6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8" descr="http://www.vzsce.si/si/imagelib/source/default/img/banner6_2.jpg">
            <a:extLst>
              <a:ext uri="{FF2B5EF4-FFF2-40B4-BE49-F238E27FC236}">
                <a16:creationId xmlns:a16="http://schemas.microsoft.com/office/drawing/2014/main" id="{ECD8CEEA-51A6-4034-BC27-A9CDFD59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13495"/>
            <a:ext cx="9144001" cy="3816424"/>
          </a:xfrm>
          <a:prstGeom prst="rect">
            <a:avLst/>
          </a:prstGeom>
          <a:noFill/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0FA234D5-1190-400D-B048-535769FE7B4F}"/>
              </a:ext>
            </a:extLst>
          </p:cNvPr>
          <p:cNvSpPr txBox="1">
            <a:spLocks noChangeArrowheads="1"/>
          </p:cNvSpPr>
          <p:nvPr/>
        </p:nvSpPr>
        <p:spPr>
          <a:xfrm>
            <a:off x="2141538" y="3289772"/>
            <a:ext cx="8526462" cy="2280294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endParaRPr lang="sl-SI" sz="4800" b="1" dirty="0">
              <a:solidFill>
                <a:srgbClr val="294193"/>
              </a:solidFill>
              <a:latin typeface="Myriad Pro" pitchFamily="34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sl-SI" sz="4800" b="1" dirty="0">
              <a:solidFill>
                <a:srgbClr val="294193"/>
              </a:solidFill>
              <a:latin typeface="Myriad Pro" pitchFamily="34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3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COLLEGE OF NURSING IN CELJE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b="1" dirty="0" err="1">
                <a:latin typeface="Arial" pitchFamily="34" charset="0"/>
                <a:cs typeface="Arial" pitchFamily="34" charset="0"/>
              </a:rPr>
              <a:t>Student</a:t>
            </a:r>
            <a:r>
              <a:rPr lang="sl-SI" sz="2000" b="1" dirty="0">
                <a:latin typeface="Arial" pitchFamily="34" charset="0"/>
                <a:cs typeface="Arial" pitchFamily="34" charset="0"/>
              </a:rPr>
              <a:t>: Kemal </a:t>
            </a:r>
            <a:r>
              <a:rPr lang="sl-SI" sz="2000" b="1" dirty="0" err="1">
                <a:latin typeface="Arial" pitchFamily="34" charset="0"/>
                <a:cs typeface="Arial" pitchFamily="34" charset="0"/>
              </a:rPr>
              <a:t>Ejub</a:t>
            </a:r>
            <a:endParaRPr lang="sl-SI" sz="2000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b="1" dirty="0">
                <a:latin typeface="Arial" pitchFamily="34" charset="0"/>
                <a:cs typeface="Arial" pitchFamily="34" charset="0"/>
              </a:rPr>
              <a:t>Vist </a:t>
            </a:r>
            <a:r>
              <a:rPr lang="sl-SI" sz="2000" b="1" dirty="0" err="1">
                <a:latin typeface="Arial" pitchFamily="34" charset="0"/>
                <a:cs typeface="Arial" pitchFamily="34" charset="0"/>
              </a:rPr>
              <a:t>us</a:t>
            </a:r>
            <a:r>
              <a:rPr lang="sl-SI" sz="2000" b="1" dirty="0">
                <a:latin typeface="Arial" pitchFamily="34" charset="0"/>
                <a:cs typeface="Arial" pitchFamily="34" charset="0"/>
              </a:rPr>
              <a:t>: http://www.vzsce.si/en  </a:t>
            </a:r>
          </a:p>
          <a:p>
            <a:pPr algn="ctr" eaLnBrk="1" hangingPunct="1">
              <a:defRPr/>
            </a:pPr>
            <a:endParaRPr lang="sl-SI" sz="3000" b="1" dirty="0">
              <a:solidFill>
                <a:srgbClr val="294193"/>
              </a:solidFill>
              <a:latin typeface="Myriad Pro" pitchFamily="34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sl-SI" sz="3000" b="1" dirty="0">
              <a:solidFill>
                <a:srgbClr val="294193"/>
              </a:solidFill>
              <a:latin typeface="Myriad Pro" pitchFamily="34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sl-SI" sz="4800" b="1" dirty="0">
              <a:solidFill>
                <a:srgbClr val="294193"/>
              </a:solidFill>
              <a:latin typeface="Myriad Pro" pitchFamily="34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sl-SI" sz="3000" b="1" dirty="0">
              <a:solidFill>
                <a:srgbClr val="294193"/>
              </a:solidFill>
              <a:latin typeface="Myriad Pro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9633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C1125A-5518-4033-B8FF-8D1D2555E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1375" cy="1325563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POLICY AND PRACTICE RELATING TO ADOLESCENT HEALTH AND WELL- BEING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8CD9F2A-4F89-4C0B-B174-6AFB55811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and adolescents have the right to compulsory health insurance as family members of </a:t>
            </a:r>
            <a:r>
              <a:rPr lang="en-US" dirty="0" err="1"/>
              <a:t>aninsured</a:t>
            </a:r>
            <a:r>
              <a:rPr lang="en-US" dirty="0"/>
              <a:t> person until the end of their regular education</a:t>
            </a:r>
            <a:endParaRPr lang="sl-SI" b="1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Physicians working with children and adolescents in </a:t>
            </a:r>
            <a:r>
              <a:rPr lang="en-US" dirty="0" err="1"/>
              <a:t>primarylevel</a:t>
            </a:r>
            <a:r>
              <a:rPr lang="en-US" dirty="0"/>
              <a:t> have a 5-year specialization in pediatrics</a:t>
            </a:r>
            <a:r>
              <a:rPr lang="sl-SI" dirty="0"/>
              <a:t>. </a:t>
            </a:r>
          </a:p>
          <a:p>
            <a:r>
              <a:rPr lang="en-US" dirty="0"/>
              <a:t>Slovenia is facing a workforce </a:t>
            </a:r>
            <a:r>
              <a:rPr lang="en-US" dirty="0" err="1"/>
              <a:t>crisis,as</a:t>
            </a:r>
            <a:r>
              <a:rPr lang="en-US" dirty="0"/>
              <a:t> the number of health professionals retiring is not adequately being replaced by new trainees. There is also a </a:t>
            </a:r>
            <a:r>
              <a:rPr lang="en-US" dirty="0" err="1"/>
              <a:t>netdeficit</a:t>
            </a:r>
            <a:r>
              <a:rPr lang="en-US" dirty="0"/>
              <a:t> of nurses with university and college degrees.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894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92D8C84-C20F-43F3-B6D7-E4D921EE2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Slovenia</a:t>
            </a:r>
            <a:r>
              <a:rPr lang="sl-SI" dirty="0"/>
              <a:t> </a:t>
            </a:r>
            <a:r>
              <a:rPr lang="sl-SI" dirty="0" err="1"/>
              <a:t>has</a:t>
            </a:r>
            <a:r>
              <a:rPr lang="sl-SI" dirty="0"/>
              <a:t> </a:t>
            </a:r>
            <a:r>
              <a:rPr lang="sl-SI" dirty="0" err="1"/>
              <a:t>already</a:t>
            </a:r>
            <a:r>
              <a:rPr lang="sl-SI" dirty="0"/>
              <a:t> </a:t>
            </a:r>
            <a:r>
              <a:rPr lang="sl-SI" dirty="0" err="1"/>
              <a:t>adopted</a:t>
            </a:r>
            <a:r>
              <a:rPr lang="sl-SI" dirty="0"/>
              <a:t> a </a:t>
            </a:r>
            <a:r>
              <a:rPr lang="sl-SI" dirty="0" err="1"/>
              <a:t>number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health</a:t>
            </a:r>
            <a:r>
              <a:rPr lang="sl-SI" dirty="0"/>
              <a:t> </a:t>
            </a:r>
            <a:r>
              <a:rPr lang="sl-SI" dirty="0" err="1"/>
              <a:t>care</a:t>
            </a:r>
            <a:r>
              <a:rPr lang="sl-SI" dirty="0"/>
              <a:t> </a:t>
            </a:r>
            <a:r>
              <a:rPr lang="sl-SI" dirty="0" err="1"/>
              <a:t>policy</a:t>
            </a:r>
            <a:r>
              <a:rPr lang="sl-SI" dirty="0"/>
              <a:t> </a:t>
            </a:r>
          </a:p>
          <a:p>
            <a:pPr lvl="1"/>
            <a:r>
              <a:rPr lang="sl-SI" dirty="0" err="1"/>
              <a:t>Adoption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strategic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action</a:t>
            </a:r>
            <a:r>
              <a:rPr lang="sl-SI" dirty="0"/>
              <a:t> </a:t>
            </a:r>
            <a:r>
              <a:rPr lang="sl-SI" dirty="0" err="1"/>
              <a:t>plans</a:t>
            </a:r>
            <a:r>
              <a:rPr lang="sl-SI" dirty="0"/>
              <a:t> in:</a:t>
            </a:r>
          </a:p>
          <a:p>
            <a:pPr lvl="2"/>
            <a:r>
              <a:rPr lang="sl-SI" sz="2400" dirty="0"/>
              <a:t> NUTRITION AND PHYSICAL ACTIVITY,</a:t>
            </a:r>
          </a:p>
          <a:p>
            <a:pPr lvl="2"/>
            <a:r>
              <a:rPr lang="sl-SI" sz="2400" dirty="0"/>
              <a:t> DIABETES PREVENTION AND CARE PGORGAM, </a:t>
            </a:r>
          </a:p>
          <a:p>
            <a:pPr lvl="2"/>
            <a:r>
              <a:rPr lang="sl-SI" sz="2400" dirty="0"/>
              <a:t> A TOBACCO CONTROL PROGRAM. </a:t>
            </a:r>
          </a:p>
          <a:p>
            <a:r>
              <a:rPr lang="sl-SI" sz="3200" dirty="0"/>
              <a:t>Institute </a:t>
            </a:r>
            <a:r>
              <a:rPr lang="sl-SI" sz="3200" dirty="0" err="1"/>
              <a:t>of</a:t>
            </a:r>
            <a:r>
              <a:rPr lang="sl-SI" sz="3200" dirty="0"/>
              <a:t> </a:t>
            </a:r>
            <a:r>
              <a:rPr lang="sl-SI" sz="3200" dirty="0" err="1"/>
              <a:t>Public</a:t>
            </a:r>
            <a:r>
              <a:rPr lang="sl-SI" sz="3200" dirty="0"/>
              <a:t> </a:t>
            </a:r>
            <a:r>
              <a:rPr lang="sl-SI" sz="3200" dirty="0" err="1"/>
              <a:t>Health</a:t>
            </a:r>
            <a:r>
              <a:rPr lang="sl-SI" sz="3200" dirty="0"/>
              <a:t> is </a:t>
            </a:r>
            <a:r>
              <a:rPr lang="sl-SI" sz="3200" dirty="0" err="1"/>
              <a:t>responsible</a:t>
            </a:r>
            <a:r>
              <a:rPr lang="sl-SI" sz="3200" dirty="0"/>
              <a:t> </a:t>
            </a:r>
            <a:r>
              <a:rPr lang="sl-SI" sz="3200" dirty="0" err="1"/>
              <a:t>for</a:t>
            </a:r>
            <a:r>
              <a:rPr lang="sl-SI" sz="3200" dirty="0"/>
              <a:t> </a:t>
            </a:r>
            <a:r>
              <a:rPr lang="sl-SI" sz="3200" dirty="0" err="1"/>
              <a:t>health</a:t>
            </a:r>
            <a:r>
              <a:rPr lang="sl-SI" sz="3200" dirty="0"/>
              <a:t> </a:t>
            </a:r>
            <a:r>
              <a:rPr lang="sl-SI" sz="3200" dirty="0" err="1"/>
              <a:t>promotion</a:t>
            </a:r>
            <a:r>
              <a:rPr lang="sl-SI" sz="3200" dirty="0"/>
              <a:t> </a:t>
            </a:r>
            <a:r>
              <a:rPr lang="sl-SI" sz="3200" dirty="0" err="1"/>
              <a:t>and</a:t>
            </a:r>
            <a:r>
              <a:rPr lang="sl-SI" sz="3200" dirty="0"/>
              <a:t> </a:t>
            </a:r>
            <a:r>
              <a:rPr lang="sl-SI" sz="3200" dirty="0" err="1"/>
              <a:t>education</a:t>
            </a:r>
            <a:r>
              <a:rPr lang="sl-SI" sz="3200" dirty="0"/>
              <a:t> </a:t>
            </a:r>
            <a:r>
              <a:rPr lang="sl-SI" sz="3200" dirty="0" err="1"/>
              <a:t>programs</a:t>
            </a:r>
            <a:r>
              <a:rPr lang="sl-SI" sz="3200" dirty="0"/>
              <a:t> </a:t>
            </a:r>
          </a:p>
          <a:p>
            <a:pPr lvl="1"/>
            <a:r>
              <a:rPr lang="sl-SI" sz="2800" dirty="0" err="1"/>
              <a:t>Primray</a:t>
            </a:r>
            <a:r>
              <a:rPr lang="sl-SI" sz="2800" dirty="0"/>
              <a:t> </a:t>
            </a:r>
            <a:r>
              <a:rPr lang="sl-SI" sz="2800" dirty="0" err="1"/>
              <a:t>health</a:t>
            </a:r>
            <a:r>
              <a:rPr lang="sl-SI" sz="2800" dirty="0"/>
              <a:t> </a:t>
            </a:r>
            <a:r>
              <a:rPr lang="sl-SI" sz="2800" dirty="0" err="1"/>
              <a:t>care</a:t>
            </a:r>
            <a:r>
              <a:rPr lang="sl-SI" sz="2800" dirty="0"/>
              <a:t> </a:t>
            </a:r>
            <a:r>
              <a:rPr lang="sl-SI" sz="2800" dirty="0" err="1"/>
              <a:t>level</a:t>
            </a:r>
            <a:r>
              <a:rPr lang="sl-SI" sz="2800" dirty="0"/>
              <a:t> 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96ADFFD5-5E26-44CC-8426-287AA8DF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1375" cy="1325563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POLICY AND PRACTICE RELATING TO ADOLESCENT HEALTH AND WELL- BEING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983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E89564-6640-4A3C-A8A4-8480D35B6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81037"/>
            <a:ext cx="10877550" cy="942657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POLICY AND PRACTICE RELATING TO ADOLESCENT HEALTH AND WELL- BEING </a:t>
            </a:r>
            <a:b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3000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0E64F6A-A1F2-461C-99D8-1B24A8C2D1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000" b="1" u="sng" dirty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sl-SI" sz="3000" b="1" u="sng" dirty="0" err="1">
                <a:solidFill>
                  <a:schemeClr val="accent6">
                    <a:lumMod val="75000"/>
                  </a:schemeClr>
                </a:solidFill>
              </a:rPr>
              <a:t>Health</a:t>
            </a:r>
            <a:r>
              <a:rPr lang="sl-SI" sz="30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3000" b="1" u="sng" dirty="0" err="1">
                <a:solidFill>
                  <a:schemeClr val="accent6">
                    <a:lumMod val="75000"/>
                  </a:schemeClr>
                </a:solidFill>
              </a:rPr>
              <a:t>education</a:t>
            </a:r>
            <a:r>
              <a:rPr lang="sl-SI" sz="30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3000" b="1" u="sng" dirty="0" err="1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sl-SI" sz="30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3000" b="1" u="sng" dirty="0" err="1">
                <a:solidFill>
                  <a:schemeClr val="accent6">
                    <a:lumMod val="75000"/>
                  </a:schemeClr>
                </a:solidFill>
              </a:rPr>
              <a:t>childrens</a:t>
            </a:r>
            <a:r>
              <a:rPr lang="sl-SI" sz="30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3000" b="1" u="sng" dirty="0" err="1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sl-SI" sz="30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3000" b="1" u="sng" dirty="0" err="1">
                <a:solidFill>
                  <a:schemeClr val="accent6">
                    <a:lumMod val="75000"/>
                  </a:schemeClr>
                </a:solidFill>
              </a:rPr>
              <a:t>adolescents</a:t>
            </a:r>
            <a:r>
              <a:rPr lang="sl-SI" sz="3000" b="1" u="sng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sl-SI" sz="3000" b="1" u="sng" dirty="0" err="1">
                <a:solidFill>
                  <a:schemeClr val="accent6">
                    <a:lumMod val="75000"/>
                  </a:schemeClr>
                </a:solidFill>
              </a:rPr>
              <a:t>Community</a:t>
            </a:r>
            <a:r>
              <a:rPr lang="sl-SI" sz="30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3000" b="1" u="sng" dirty="0" err="1">
                <a:solidFill>
                  <a:schemeClr val="accent6">
                    <a:lumMod val="75000"/>
                  </a:schemeClr>
                </a:solidFill>
              </a:rPr>
              <a:t>Health</a:t>
            </a:r>
            <a:r>
              <a:rPr lang="sl-SI" sz="30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3000" b="1" u="sng" dirty="0" err="1">
                <a:solidFill>
                  <a:schemeClr val="accent6">
                    <a:lumMod val="75000"/>
                  </a:schemeClr>
                </a:solidFill>
              </a:rPr>
              <a:t>care</a:t>
            </a:r>
            <a:endParaRPr lang="sl-SI" sz="3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sl-SI" sz="2600" dirty="0"/>
              <a:t>Is </a:t>
            </a:r>
            <a:r>
              <a:rPr lang="sl-SI" sz="2600" dirty="0" err="1"/>
              <a:t>provide</a:t>
            </a:r>
            <a:r>
              <a:rPr lang="sl-SI" sz="2600" dirty="0"/>
              <a:t> at preventive </a:t>
            </a:r>
            <a:r>
              <a:rPr lang="sl-SI" sz="2600" dirty="0" err="1"/>
              <a:t>examinations</a:t>
            </a:r>
            <a:r>
              <a:rPr lang="sl-SI" sz="2600" dirty="0"/>
              <a:t> at </a:t>
            </a:r>
            <a:r>
              <a:rPr lang="sl-SI" sz="2600" dirty="0" err="1"/>
              <a:t>primary</a:t>
            </a:r>
            <a:r>
              <a:rPr lang="sl-SI" sz="2600" dirty="0"/>
              <a:t> </a:t>
            </a:r>
            <a:r>
              <a:rPr lang="sl-SI" sz="2600" dirty="0" err="1"/>
              <a:t>level</a:t>
            </a:r>
            <a:r>
              <a:rPr lang="sl-SI" sz="2600" dirty="0"/>
              <a:t> </a:t>
            </a:r>
            <a:r>
              <a:rPr lang="sl-SI" sz="26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sl-SI" sz="2600" dirty="0"/>
          </a:p>
          <a:p>
            <a:pPr lvl="1"/>
            <a:r>
              <a:rPr lang="sl-SI" sz="2600" dirty="0" err="1"/>
              <a:t>Registered</a:t>
            </a:r>
            <a:r>
              <a:rPr lang="sl-SI" sz="2600" dirty="0"/>
              <a:t> </a:t>
            </a:r>
            <a:r>
              <a:rPr lang="sl-SI" sz="2600" dirty="0" err="1"/>
              <a:t>nurse</a:t>
            </a:r>
            <a:r>
              <a:rPr lang="sl-SI" sz="2600" dirty="0"/>
              <a:t> </a:t>
            </a:r>
            <a:r>
              <a:rPr lang="sl-SI" sz="2600" dirty="0" err="1"/>
              <a:t>for</a:t>
            </a:r>
            <a:r>
              <a:rPr lang="sl-SI" sz="2600" dirty="0"/>
              <a:t> </a:t>
            </a:r>
            <a:r>
              <a:rPr lang="sl-SI" sz="2600" dirty="0" err="1"/>
              <a:t>every</a:t>
            </a:r>
            <a:r>
              <a:rPr lang="sl-SI" sz="2600" dirty="0"/>
              <a:t> </a:t>
            </a:r>
            <a:r>
              <a:rPr lang="sl-SI" sz="2600" dirty="0" err="1"/>
              <a:t>group</a:t>
            </a:r>
            <a:r>
              <a:rPr lang="sl-SI" sz="2600" dirty="0"/>
              <a:t> </a:t>
            </a:r>
            <a:r>
              <a:rPr lang="sl-SI" sz="2600" dirty="0" err="1"/>
              <a:t>of</a:t>
            </a:r>
            <a:r>
              <a:rPr lang="sl-SI" sz="2600" dirty="0"/>
              <a:t> </a:t>
            </a:r>
            <a:r>
              <a:rPr lang="sl-SI" sz="2600" dirty="0" err="1"/>
              <a:t>childrens</a:t>
            </a:r>
            <a:r>
              <a:rPr lang="sl-SI" sz="2600" dirty="0"/>
              <a:t> </a:t>
            </a:r>
            <a:r>
              <a:rPr lang="sl-SI" sz="2600" dirty="0" err="1"/>
              <a:t>we</a:t>
            </a:r>
            <a:r>
              <a:rPr lang="sl-SI" sz="2600" dirty="0"/>
              <a:t> </a:t>
            </a:r>
            <a:r>
              <a:rPr lang="sl-SI" sz="2600" dirty="0" err="1"/>
              <a:t>provide</a:t>
            </a:r>
            <a:r>
              <a:rPr lang="sl-SI" sz="2600" dirty="0"/>
              <a:t> 2 </a:t>
            </a:r>
            <a:r>
              <a:rPr lang="sl-SI" sz="2600" dirty="0" err="1"/>
              <a:t>hours</a:t>
            </a:r>
            <a:r>
              <a:rPr lang="sl-SI" sz="2600" dirty="0"/>
              <a:t> per </a:t>
            </a:r>
            <a:r>
              <a:rPr lang="sl-SI" sz="2600" dirty="0" err="1"/>
              <a:t>year</a:t>
            </a:r>
            <a:r>
              <a:rPr lang="sl-SI" sz="2600" dirty="0"/>
              <a:t> </a:t>
            </a:r>
            <a:r>
              <a:rPr lang="sl-SI" sz="2600" dirty="0" err="1"/>
              <a:t>for</a:t>
            </a:r>
            <a:r>
              <a:rPr lang="sl-SI" sz="2600" dirty="0"/>
              <a:t> </a:t>
            </a:r>
            <a:r>
              <a:rPr lang="sl-SI" sz="2600" dirty="0" err="1"/>
              <a:t>health</a:t>
            </a:r>
            <a:r>
              <a:rPr lang="sl-SI" sz="2600" dirty="0"/>
              <a:t> </a:t>
            </a:r>
            <a:r>
              <a:rPr lang="sl-SI" sz="2600" dirty="0" err="1"/>
              <a:t>education</a:t>
            </a:r>
            <a:r>
              <a:rPr lang="sl-SI" sz="2600" dirty="0"/>
              <a:t>. </a:t>
            </a:r>
          </a:p>
          <a:p>
            <a:pPr lvl="1"/>
            <a:r>
              <a:rPr lang="sl-SI" sz="2600" dirty="0"/>
              <a:t>99% </a:t>
            </a:r>
            <a:r>
              <a:rPr lang="sl-SI" sz="2600" dirty="0" err="1"/>
              <a:t>of</a:t>
            </a:r>
            <a:r>
              <a:rPr lang="sl-SI" sz="2600" dirty="0"/>
              <a:t> </a:t>
            </a:r>
            <a:r>
              <a:rPr lang="sl-SI" sz="2600" dirty="0" err="1"/>
              <a:t>Slovenian</a:t>
            </a:r>
            <a:r>
              <a:rPr lang="sl-SI" sz="2600" dirty="0"/>
              <a:t> </a:t>
            </a:r>
            <a:r>
              <a:rPr lang="sl-SI" sz="2600" dirty="0" err="1"/>
              <a:t>primray</a:t>
            </a:r>
            <a:r>
              <a:rPr lang="sl-SI" sz="2600" dirty="0"/>
              <a:t> </a:t>
            </a:r>
            <a:r>
              <a:rPr lang="sl-SI" sz="2600" dirty="0" err="1"/>
              <a:t>Schools</a:t>
            </a:r>
            <a:r>
              <a:rPr lang="sl-SI" sz="2600" dirty="0"/>
              <a:t> are </a:t>
            </a:r>
            <a:r>
              <a:rPr lang="sl-SI" sz="2600" dirty="0" err="1"/>
              <a:t>involved</a:t>
            </a:r>
            <a:r>
              <a:rPr lang="sl-SI" sz="2600" dirty="0"/>
              <a:t> in program  </a:t>
            </a:r>
            <a:r>
              <a:rPr lang="sl-SI" sz="2600" dirty="0" err="1"/>
              <a:t>of</a:t>
            </a:r>
            <a:r>
              <a:rPr lang="sl-SI" sz="2600" dirty="0"/>
              <a:t> </a:t>
            </a:r>
            <a:r>
              <a:rPr lang="sl-SI" sz="2600" dirty="0" err="1"/>
              <a:t>health</a:t>
            </a:r>
            <a:r>
              <a:rPr lang="sl-SI" sz="2600" dirty="0"/>
              <a:t> </a:t>
            </a:r>
            <a:r>
              <a:rPr lang="sl-SI" sz="2600" dirty="0" err="1"/>
              <a:t>promotion</a:t>
            </a:r>
            <a:r>
              <a:rPr lang="sl-SI" sz="2600" dirty="0"/>
              <a:t>. </a:t>
            </a:r>
          </a:p>
          <a:p>
            <a:pPr lvl="1"/>
            <a:r>
              <a:rPr lang="sl-SI" sz="2600" dirty="0" err="1"/>
              <a:t>What</a:t>
            </a:r>
            <a:r>
              <a:rPr lang="sl-SI" sz="2600" dirty="0"/>
              <a:t> </a:t>
            </a:r>
            <a:r>
              <a:rPr lang="sl-SI" sz="2600" dirty="0" err="1"/>
              <a:t>we</a:t>
            </a:r>
            <a:r>
              <a:rPr lang="sl-SI" sz="2600" dirty="0"/>
              <a:t> </a:t>
            </a:r>
            <a:r>
              <a:rPr lang="sl-SI" sz="2600" dirty="0" err="1"/>
              <a:t>promote</a:t>
            </a:r>
            <a:r>
              <a:rPr lang="sl-SI" sz="2600" dirty="0"/>
              <a:t>? </a:t>
            </a:r>
          </a:p>
          <a:p>
            <a:pPr lvl="2"/>
            <a:r>
              <a:rPr lang="sl-SI" sz="2200" dirty="0" err="1"/>
              <a:t>Healthy</a:t>
            </a:r>
            <a:r>
              <a:rPr lang="sl-SI" sz="2200" dirty="0"/>
              <a:t> </a:t>
            </a:r>
            <a:r>
              <a:rPr lang="sl-SI" sz="2200" dirty="0" err="1"/>
              <a:t>lifestyle</a:t>
            </a:r>
            <a:r>
              <a:rPr lang="sl-SI" sz="2200" dirty="0"/>
              <a:t> </a:t>
            </a:r>
          </a:p>
          <a:p>
            <a:pPr lvl="2"/>
            <a:r>
              <a:rPr lang="sl-SI" sz="2200" dirty="0" err="1"/>
              <a:t>Healthy</a:t>
            </a:r>
            <a:r>
              <a:rPr lang="sl-SI" sz="2200" dirty="0"/>
              <a:t> </a:t>
            </a:r>
            <a:r>
              <a:rPr lang="sl-SI" sz="2200" dirty="0" err="1"/>
              <a:t>eating</a:t>
            </a:r>
            <a:endParaRPr lang="sl-SI" sz="2200" dirty="0"/>
          </a:p>
          <a:p>
            <a:pPr lvl="2"/>
            <a:r>
              <a:rPr lang="sl-SI" sz="2200" dirty="0" err="1"/>
              <a:t>Sex</a:t>
            </a:r>
            <a:r>
              <a:rPr lang="sl-SI" sz="2200" dirty="0"/>
              <a:t> </a:t>
            </a:r>
            <a:r>
              <a:rPr lang="sl-SI" sz="2200" dirty="0" err="1"/>
              <a:t>eduaction</a:t>
            </a:r>
            <a:r>
              <a:rPr lang="sl-SI" sz="2200" dirty="0"/>
              <a:t> </a:t>
            </a:r>
          </a:p>
          <a:p>
            <a:pPr lvl="2"/>
            <a:endParaRPr lang="sl-SI" sz="2200" b="1" dirty="0"/>
          </a:p>
          <a:p>
            <a:pPr lvl="2"/>
            <a:endParaRPr lang="sl-SI" sz="2200" b="1" dirty="0"/>
          </a:p>
          <a:p>
            <a:pPr lvl="2"/>
            <a:endParaRPr lang="sl-SI" sz="2200" b="1" dirty="0"/>
          </a:p>
          <a:p>
            <a:pPr marL="914400" lvl="2" indent="0">
              <a:buNone/>
            </a:pPr>
            <a:endParaRPr lang="sl-SI" sz="22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1814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43011" y="1707121"/>
            <a:ext cx="3865419" cy="3865419"/>
          </a:xfrm>
          <a:prstGeom prst="rect">
            <a:avLst/>
          </a:prstGeom>
          <a:solidFill>
            <a:srgbClr val="46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0725" y="1666010"/>
            <a:ext cx="2636028" cy="3377046"/>
          </a:xfrm>
        </p:spPr>
        <p:txBody>
          <a:bodyPr>
            <a:normAutofit lnSpcReduction="10000"/>
          </a:bodyPr>
          <a:lstStyle/>
          <a:p>
            <a:endParaRPr lang="sl-SI" sz="2800" b="1" dirty="0">
              <a:solidFill>
                <a:schemeClr val="bg1"/>
              </a:solidFill>
              <a:latin typeface="Roboto Slab" charset="0"/>
              <a:ea typeface="Roboto Slab" charset="0"/>
              <a:cs typeface="Roboto Slab" charset="0"/>
            </a:endParaRPr>
          </a:p>
          <a:p>
            <a:r>
              <a:rPr lang="sl-SI" sz="2800" b="1" dirty="0" err="1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School</a:t>
            </a:r>
            <a:r>
              <a:rPr lang="sl-SI" sz="2800" b="1" dirty="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 </a:t>
            </a:r>
            <a:r>
              <a:rPr lang="sl-SI" sz="2800" b="1" dirty="0" err="1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prevention</a:t>
            </a:r>
            <a:endParaRPr lang="sl-SI" sz="2800" b="1" dirty="0">
              <a:solidFill>
                <a:schemeClr val="bg1"/>
              </a:solidFill>
              <a:latin typeface="Roboto Slab" charset="0"/>
              <a:ea typeface="Roboto Slab" charset="0"/>
              <a:cs typeface="Roboto Slab" charset="0"/>
            </a:endParaRPr>
          </a:p>
          <a:p>
            <a:r>
              <a:rPr lang="sl-SI" sz="2000" dirty="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(evidence </a:t>
            </a:r>
            <a:r>
              <a:rPr lang="sl-SI" sz="2000" dirty="0" err="1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based</a:t>
            </a:r>
            <a:r>
              <a:rPr lang="sl-SI" sz="2000" dirty="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 model </a:t>
            </a:r>
            <a:r>
              <a:rPr lang="sl-SI" sz="2000" dirty="0" err="1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of</a:t>
            </a:r>
            <a:r>
              <a:rPr lang="sl-SI" sz="2000" dirty="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 10 </a:t>
            </a:r>
            <a:r>
              <a:rPr lang="sl-SI" sz="2000" dirty="0" err="1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prevention</a:t>
            </a:r>
            <a:r>
              <a:rPr lang="sl-SI" sz="2000" dirty="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workshops</a:t>
            </a:r>
            <a:r>
              <a:rPr lang="sl-SI" sz="2000" dirty="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)</a:t>
            </a:r>
            <a:r>
              <a:rPr lang="sl-SI" sz="2000" dirty="0">
                <a:solidFill>
                  <a:schemeClr val="bg1"/>
                </a:solidFill>
              </a:rPr>
              <a:t> </a:t>
            </a:r>
            <a:r>
              <a:rPr lang="sl-SI" sz="2000" dirty="0" err="1">
                <a:solidFill>
                  <a:schemeClr val="bg1"/>
                </a:solidFill>
              </a:rPr>
              <a:t>promotion</a:t>
            </a:r>
            <a:r>
              <a:rPr lang="sl-SI" sz="2000" dirty="0">
                <a:solidFill>
                  <a:schemeClr val="bg1"/>
                </a:solidFill>
              </a:rPr>
              <a:t> </a:t>
            </a:r>
            <a:r>
              <a:rPr lang="sl-SI" sz="2000" dirty="0" err="1">
                <a:solidFill>
                  <a:schemeClr val="bg1"/>
                </a:solidFill>
              </a:rPr>
              <a:t>and</a:t>
            </a:r>
            <a:r>
              <a:rPr lang="sl-SI" sz="2000" dirty="0">
                <a:solidFill>
                  <a:schemeClr val="bg1"/>
                </a:solidFill>
              </a:rPr>
              <a:t> </a:t>
            </a:r>
            <a:r>
              <a:rPr lang="sl-SI" sz="2000" dirty="0" err="1">
                <a:solidFill>
                  <a:schemeClr val="bg1"/>
                </a:solidFill>
              </a:rPr>
              <a:t>reinforcement</a:t>
            </a:r>
            <a:r>
              <a:rPr lang="sl-SI" sz="2000" dirty="0">
                <a:solidFill>
                  <a:schemeClr val="bg1"/>
                </a:solidFill>
              </a:rPr>
              <a:t> </a:t>
            </a:r>
            <a:r>
              <a:rPr lang="sl-SI" sz="2000" dirty="0" err="1">
                <a:solidFill>
                  <a:schemeClr val="bg1"/>
                </a:solidFill>
              </a:rPr>
              <a:t>of</a:t>
            </a:r>
            <a:r>
              <a:rPr lang="sl-SI" sz="2000" dirty="0">
                <a:solidFill>
                  <a:schemeClr val="bg1"/>
                </a:solidFill>
              </a:rPr>
              <a:t> SEL </a:t>
            </a:r>
            <a:r>
              <a:rPr lang="sl-SI" sz="2000" dirty="0" err="1">
                <a:solidFill>
                  <a:schemeClr val="bg1"/>
                </a:solidFill>
              </a:rPr>
              <a:t>skills</a:t>
            </a:r>
            <a:r>
              <a:rPr lang="sl-SI" sz="2000" dirty="0">
                <a:solidFill>
                  <a:schemeClr val="bg1"/>
                </a:solidFill>
              </a:rPr>
              <a:t> &amp; </a:t>
            </a:r>
            <a:r>
              <a:rPr lang="sl-SI" sz="2000" dirty="0" err="1">
                <a:solidFill>
                  <a:schemeClr val="bg1"/>
                </a:solidFill>
              </a:rPr>
              <a:t>competencies</a:t>
            </a:r>
            <a:r>
              <a:rPr lang="sl-SI" sz="2000" dirty="0">
                <a:solidFill>
                  <a:schemeClr val="bg1"/>
                </a:solidFill>
              </a:rPr>
              <a:t>,  </a:t>
            </a:r>
            <a:r>
              <a:rPr lang="sl-SI" sz="2000" dirty="0" err="1">
                <a:solidFill>
                  <a:schemeClr val="bg1"/>
                </a:solidFill>
              </a:rPr>
              <a:t>realistic</a:t>
            </a:r>
            <a:r>
              <a:rPr lang="sl-SI" sz="2000" dirty="0">
                <a:solidFill>
                  <a:schemeClr val="bg1"/>
                </a:solidFill>
              </a:rPr>
              <a:t> </a:t>
            </a:r>
            <a:r>
              <a:rPr lang="sl-SI" sz="2000" dirty="0" err="1">
                <a:solidFill>
                  <a:schemeClr val="bg1"/>
                </a:solidFill>
              </a:rPr>
              <a:t>self-esteem</a:t>
            </a:r>
            <a:endParaRPr lang="sl-SI" sz="2000" dirty="0">
              <a:solidFill>
                <a:schemeClr val="bg1"/>
              </a:solidFill>
            </a:endParaRPr>
          </a:p>
          <a:p>
            <a:endParaRPr lang="sl-SI" sz="1800" dirty="0">
              <a:solidFill>
                <a:schemeClr val="bg1"/>
              </a:solidFill>
              <a:latin typeface="Roboto Slab" charset="0"/>
              <a:ea typeface="Roboto Slab" charset="0"/>
              <a:cs typeface="Roboto Slab" charset="0"/>
            </a:endParaRPr>
          </a:p>
          <a:p>
            <a:endParaRPr lang="sl-SI" sz="1800" dirty="0">
              <a:solidFill>
                <a:schemeClr val="bg1"/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33702" y="1707122"/>
            <a:ext cx="3865419" cy="3865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7489760" y="1700058"/>
            <a:ext cx="2856203" cy="337704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2800" b="1" dirty="0">
              <a:solidFill>
                <a:schemeClr val="bg1"/>
              </a:solidFill>
              <a:latin typeface="Roboto Slab" charset="0"/>
              <a:ea typeface="Roboto Slab" charset="0"/>
              <a:cs typeface="Roboto Slab" charset="0"/>
            </a:endParaRPr>
          </a:p>
          <a:p>
            <a:r>
              <a:rPr lang="sl-SI" sz="4000" b="1" dirty="0" err="1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Web</a:t>
            </a:r>
            <a:r>
              <a:rPr lang="sl-SI" sz="4000" b="1" dirty="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            </a:t>
            </a:r>
            <a:r>
              <a:rPr lang="sl-SI" sz="4000" b="1" dirty="0" err="1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counselling</a:t>
            </a:r>
            <a:r>
              <a:rPr lang="sl-SI" sz="4000" b="1" dirty="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 </a:t>
            </a:r>
            <a:r>
              <a:rPr lang="sl-SI" sz="4000" b="1" dirty="0" err="1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service</a:t>
            </a:r>
            <a:endParaRPr lang="sl-SI" sz="2800" b="1" dirty="0">
              <a:solidFill>
                <a:schemeClr val="bg1"/>
              </a:solidFill>
              <a:latin typeface="Roboto Slab" charset="0"/>
              <a:ea typeface="Roboto Slab" charset="0"/>
              <a:cs typeface="Roboto Slab" charset="0"/>
            </a:endParaRPr>
          </a:p>
          <a:p>
            <a:pPr algn="ctr"/>
            <a:endParaRPr lang="sl-SI" sz="28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providing</a:t>
            </a:r>
            <a:r>
              <a:rPr lang="sl-SI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adolescents with</a:t>
            </a:r>
            <a:r>
              <a:rPr lang="sl-SI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a</a:t>
            </a:r>
            <a:r>
              <a:rPr lang="sl-SI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free, anonymous and public access to expert</a:t>
            </a:r>
            <a:r>
              <a:rPr lang="sl-SI" sz="3200" b="1" dirty="0">
                <a:solidFill>
                  <a:schemeClr val="bg1"/>
                </a:solidFill>
              </a:rPr>
              <a:t> </a:t>
            </a:r>
            <a:r>
              <a:rPr lang="sl-SI" sz="3200" b="1" dirty="0" err="1">
                <a:solidFill>
                  <a:schemeClr val="bg1"/>
                </a:solidFill>
              </a:rPr>
              <a:t>advice</a:t>
            </a:r>
            <a:endParaRPr lang="en-US" sz="3200" i="1" dirty="0">
              <a:solidFill>
                <a:schemeClr val="bg1"/>
              </a:solidFill>
              <a:latin typeface="Roboto Slab" charset="0"/>
              <a:ea typeface="Roboto Slab" charset="0"/>
              <a:cs typeface="Roboto Slab" charset="0"/>
            </a:endParaRPr>
          </a:p>
          <a:p>
            <a:r>
              <a:rPr lang="sl-SI" sz="2800" dirty="0">
                <a:solidFill>
                  <a:schemeClr val="bg1"/>
                </a:solidFill>
              </a:rPr>
              <a:t> </a:t>
            </a:r>
          </a:p>
          <a:p>
            <a:r>
              <a:rPr lang="sl-SI" sz="2800" b="1" dirty="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18 </a:t>
            </a:r>
            <a:r>
              <a:rPr lang="sl-SI" sz="2800" b="1" dirty="0" err="1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years</a:t>
            </a:r>
            <a:endParaRPr lang="en-US" sz="2800" b="1" dirty="0">
              <a:solidFill>
                <a:schemeClr val="bg1"/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702248" y="62599"/>
            <a:ext cx="1054009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sl-SI" sz="1400" dirty="0">
                <a:solidFill>
                  <a:srgbClr val="3D4474"/>
                </a:solidFill>
                <a:latin typeface="Roboto Slab Light"/>
              </a:rPr>
              <a:t>Receiver of six </a:t>
            </a:r>
            <a:r>
              <a:rPr lang="sl-SI" altLang="sl-SI" sz="1400" dirty="0" err="1">
                <a:solidFill>
                  <a:srgbClr val="3D4474"/>
                </a:solidFill>
                <a:latin typeface="Roboto Slab Light"/>
              </a:rPr>
              <a:t>national</a:t>
            </a:r>
            <a:r>
              <a:rPr lang="en-GB" altLang="sl-SI" sz="1400" dirty="0">
                <a:solidFill>
                  <a:srgbClr val="3D4474"/>
                </a:solidFill>
                <a:latin typeface="Roboto Slab Light"/>
              </a:rPr>
              <a:t> and international </a:t>
            </a:r>
            <a:r>
              <a:rPr lang="sl-SI" altLang="sl-SI" sz="1400" dirty="0">
                <a:solidFill>
                  <a:srgbClr val="3D4474"/>
                </a:solidFill>
                <a:latin typeface="Roboto Slab Light"/>
              </a:rPr>
              <a:t>a</a:t>
            </a:r>
            <a:r>
              <a:rPr lang="en-GB" altLang="sl-SI" sz="1400" dirty="0">
                <a:solidFill>
                  <a:srgbClr val="3D4474"/>
                </a:solidFill>
                <a:latin typeface="Roboto Slab Light"/>
              </a:rPr>
              <a:t>wards</a:t>
            </a:r>
            <a:endParaRPr lang="sl-SI" altLang="sl-SI" sz="1400" dirty="0">
              <a:solidFill>
                <a:srgbClr val="3D4474"/>
              </a:solidFill>
              <a:latin typeface="Roboto Slab Light"/>
            </a:endParaRPr>
          </a:p>
          <a:p>
            <a:pPr algn="r"/>
            <a:r>
              <a:rPr lang="sl-SI" altLang="sl-SI" sz="1400" dirty="0" err="1">
                <a:solidFill>
                  <a:srgbClr val="3D4474"/>
                </a:solidFill>
                <a:latin typeface="Roboto Slab Light"/>
              </a:rPr>
              <a:t>Example</a:t>
            </a:r>
            <a:r>
              <a:rPr lang="sl-SI" altLang="sl-SI" sz="1400" dirty="0">
                <a:solidFill>
                  <a:srgbClr val="3D4474"/>
                </a:solidFill>
                <a:latin typeface="Roboto Slab Light"/>
              </a:rPr>
              <a:t> </a:t>
            </a:r>
            <a:r>
              <a:rPr lang="sl-SI" altLang="sl-SI" sz="1400" dirty="0" err="1">
                <a:solidFill>
                  <a:srgbClr val="3D4474"/>
                </a:solidFill>
                <a:latin typeface="Roboto Slab Light"/>
              </a:rPr>
              <a:t>of</a:t>
            </a:r>
            <a:r>
              <a:rPr lang="sl-SI" altLang="sl-SI" sz="1400" dirty="0">
                <a:solidFill>
                  <a:srgbClr val="3D4474"/>
                </a:solidFill>
                <a:latin typeface="Roboto Slab Light"/>
              </a:rPr>
              <a:t> </a:t>
            </a:r>
            <a:r>
              <a:rPr lang="sl-SI" altLang="sl-SI" sz="1400" dirty="0" err="1">
                <a:solidFill>
                  <a:srgbClr val="3D4474"/>
                </a:solidFill>
                <a:latin typeface="Roboto Slab Light"/>
              </a:rPr>
              <a:t>good</a:t>
            </a:r>
            <a:r>
              <a:rPr lang="sl-SI" altLang="sl-SI" sz="1400" dirty="0">
                <a:solidFill>
                  <a:srgbClr val="3D4474"/>
                </a:solidFill>
                <a:latin typeface="Roboto Slab Light"/>
              </a:rPr>
              <a:t> </a:t>
            </a:r>
            <a:r>
              <a:rPr lang="sl-SI" altLang="sl-SI" sz="1400" dirty="0" err="1">
                <a:solidFill>
                  <a:srgbClr val="3D4474"/>
                </a:solidFill>
                <a:latin typeface="Roboto Slab Light"/>
              </a:rPr>
              <a:t>practice</a:t>
            </a:r>
            <a:r>
              <a:rPr lang="sl-SI" altLang="sl-SI" sz="1400" dirty="0">
                <a:solidFill>
                  <a:srgbClr val="3D4474"/>
                </a:solidFill>
                <a:latin typeface="Roboto Slab Light"/>
              </a:rPr>
              <a:t> – WHO </a:t>
            </a:r>
            <a:r>
              <a:rPr lang="sl-SI" altLang="sl-SI" sz="1400" dirty="0" err="1">
                <a:solidFill>
                  <a:srgbClr val="3D4474"/>
                </a:solidFill>
                <a:latin typeface="Roboto Slab Light"/>
              </a:rPr>
              <a:t>publications</a:t>
            </a:r>
            <a:endParaRPr lang="sl-SI" altLang="sl-SI" sz="1400" dirty="0">
              <a:solidFill>
                <a:srgbClr val="3D4474"/>
              </a:solidFill>
              <a:latin typeface="Roboto Slab Light"/>
            </a:endParaRPr>
          </a:p>
          <a:p>
            <a:pPr algn="r"/>
            <a:r>
              <a:rPr lang="sl-SI" altLang="sl-SI" sz="1400" dirty="0" err="1">
                <a:solidFill>
                  <a:srgbClr val="3D4474"/>
                </a:solidFill>
                <a:latin typeface="Roboto Slab Light"/>
              </a:rPr>
              <a:t>Supported</a:t>
            </a:r>
            <a:r>
              <a:rPr lang="sl-SI" altLang="sl-SI" sz="1400" dirty="0">
                <a:solidFill>
                  <a:srgbClr val="3D4474"/>
                </a:solidFill>
                <a:latin typeface="Roboto Slab Light"/>
              </a:rPr>
              <a:t> </a:t>
            </a:r>
            <a:r>
              <a:rPr lang="sl-SI" altLang="sl-SI" sz="1400" dirty="0" err="1">
                <a:solidFill>
                  <a:srgbClr val="3D4474"/>
                </a:solidFill>
                <a:latin typeface="Roboto Slab Light"/>
              </a:rPr>
              <a:t>by</a:t>
            </a:r>
            <a:r>
              <a:rPr lang="sl-SI" altLang="sl-SI" sz="1400" dirty="0">
                <a:solidFill>
                  <a:srgbClr val="3D4474"/>
                </a:solidFill>
                <a:latin typeface="Roboto Slab Light"/>
              </a:rPr>
              <a:t> </a:t>
            </a:r>
            <a:r>
              <a:rPr lang="sl-SI" altLang="sl-SI" sz="1400" dirty="0" err="1">
                <a:solidFill>
                  <a:srgbClr val="3D4474"/>
                </a:solidFill>
                <a:latin typeface="Roboto Slab Light"/>
              </a:rPr>
              <a:t>Ministry</a:t>
            </a:r>
            <a:r>
              <a:rPr lang="sl-SI" altLang="sl-SI" sz="1400" dirty="0">
                <a:solidFill>
                  <a:srgbClr val="3D4474"/>
                </a:solidFill>
                <a:latin typeface="Roboto Slab Light"/>
              </a:rPr>
              <a:t> </a:t>
            </a:r>
            <a:r>
              <a:rPr lang="sl-SI" altLang="sl-SI" sz="1400" dirty="0" err="1">
                <a:solidFill>
                  <a:srgbClr val="3D4474"/>
                </a:solidFill>
                <a:latin typeface="Roboto Slab Light"/>
              </a:rPr>
              <a:t>of</a:t>
            </a:r>
            <a:r>
              <a:rPr lang="sl-SI" altLang="sl-SI" sz="1400" dirty="0">
                <a:solidFill>
                  <a:srgbClr val="3D4474"/>
                </a:solidFill>
                <a:latin typeface="Roboto Slab Light"/>
              </a:rPr>
              <a:t> </a:t>
            </a:r>
            <a:r>
              <a:rPr lang="sl-SI" altLang="sl-SI" sz="1400" dirty="0" err="1">
                <a:solidFill>
                  <a:srgbClr val="3D4474"/>
                </a:solidFill>
                <a:latin typeface="Roboto Slab Light"/>
              </a:rPr>
              <a:t>Health</a:t>
            </a:r>
            <a:endParaRPr lang="sl-SI" altLang="sl-SI" sz="1400" dirty="0">
              <a:solidFill>
                <a:srgbClr val="3D4474"/>
              </a:solidFill>
              <a:latin typeface="Roboto Slab Light"/>
            </a:endParaRPr>
          </a:p>
          <a:p>
            <a:pPr algn="ctr"/>
            <a:r>
              <a:rPr lang="sl-SI" sz="4400" b="1" i="1" dirty="0" err="1">
                <a:solidFill>
                  <a:srgbClr val="3D4474"/>
                </a:solidFill>
                <a:latin typeface="Roboto Slab" charset="0"/>
                <a:ea typeface="Roboto Slab" charset="0"/>
                <a:cs typeface="Roboto Slab" charset="0"/>
              </a:rPr>
              <a:t>This</a:t>
            </a:r>
            <a:r>
              <a:rPr lang="sl-SI" sz="4400" b="1" i="1" dirty="0">
                <a:solidFill>
                  <a:srgbClr val="3D4474"/>
                </a:solidFill>
                <a:latin typeface="Roboto Slab" charset="0"/>
                <a:ea typeface="Roboto Slab" charset="0"/>
                <a:cs typeface="Roboto Slab" charset="0"/>
              </a:rPr>
              <a:t> is Me </a:t>
            </a:r>
            <a:r>
              <a:rPr lang="sl-SI" sz="4400" b="1" dirty="0" err="1">
                <a:solidFill>
                  <a:srgbClr val="3D4474"/>
                </a:solidFill>
                <a:latin typeface="Roboto Slab" charset="0"/>
                <a:ea typeface="Roboto Slab" charset="0"/>
                <a:cs typeface="Roboto Slab" charset="0"/>
              </a:rPr>
              <a:t>prevention</a:t>
            </a:r>
            <a:r>
              <a:rPr lang="sl-SI" sz="4400" b="1" dirty="0">
                <a:solidFill>
                  <a:srgbClr val="3D4474"/>
                </a:solidFill>
                <a:latin typeface="Roboto Slab" charset="0"/>
                <a:ea typeface="Roboto Slab" charset="0"/>
                <a:cs typeface="Roboto Slab" charset="0"/>
              </a:rPr>
              <a:t> </a:t>
            </a:r>
            <a:r>
              <a:rPr lang="sl-SI" sz="4400" b="1" dirty="0" err="1">
                <a:solidFill>
                  <a:srgbClr val="3D4474"/>
                </a:solidFill>
                <a:latin typeface="Roboto Slab" charset="0"/>
                <a:ea typeface="Roboto Slab" charset="0"/>
                <a:cs typeface="Roboto Slab" charset="0"/>
              </a:rPr>
              <a:t>programme</a:t>
            </a:r>
            <a:endParaRPr lang="sl-SI" sz="4400" b="1" dirty="0">
              <a:solidFill>
                <a:srgbClr val="3D4474"/>
              </a:solidFill>
              <a:latin typeface="Roboto Slab" charset="0"/>
              <a:ea typeface="Roboto Slab" charset="0"/>
              <a:cs typeface="Roboto Slab" charset="0"/>
            </a:endParaRPr>
          </a:p>
          <a:p>
            <a:pPr algn="ctr"/>
            <a:endParaRPr lang="sl-SI" sz="4400" i="1" dirty="0"/>
          </a:p>
        </p:txBody>
      </p:sp>
      <p:sp>
        <p:nvSpPr>
          <p:cNvPr id="3" name="Pravokotnik 2"/>
          <p:cNvSpPr/>
          <p:nvPr/>
        </p:nvSpPr>
        <p:spPr>
          <a:xfrm>
            <a:off x="1681843" y="6201269"/>
            <a:ext cx="8760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 err="1">
                <a:solidFill>
                  <a:srgbClr val="3D4474"/>
                </a:solidFill>
                <a:latin typeface="Roboto Slab Light"/>
              </a:rPr>
              <a:t>National</a:t>
            </a:r>
            <a:r>
              <a:rPr lang="sl-SI" sz="2800" b="1" dirty="0">
                <a:solidFill>
                  <a:srgbClr val="3D4474"/>
                </a:solidFill>
                <a:latin typeface="Roboto Slab Light"/>
              </a:rPr>
              <a:t> Institute </a:t>
            </a:r>
            <a:r>
              <a:rPr lang="sl-SI" sz="2800" b="1" dirty="0" err="1">
                <a:solidFill>
                  <a:srgbClr val="3D4474"/>
                </a:solidFill>
                <a:latin typeface="Roboto Slab Light"/>
              </a:rPr>
              <a:t>of</a:t>
            </a:r>
            <a:r>
              <a:rPr lang="sl-SI" sz="2800" b="1" dirty="0">
                <a:solidFill>
                  <a:srgbClr val="3D4474"/>
                </a:solidFill>
                <a:latin typeface="Roboto Slab Light"/>
              </a:rPr>
              <a:t> </a:t>
            </a:r>
            <a:r>
              <a:rPr lang="sl-SI" sz="2800" b="1" dirty="0" err="1">
                <a:solidFill>
                  <a:srgbClr val="3D4474"/>
                </a:solidFill>
                <a:latin typeface="Roboto Slab Light"/>
              </a:rPr>
              <a:t>Public</a:t>
            </a:r>
            <a:r>
              <a:rPr lang="sl-SI" sz="2800" b="1" dirty="0">
                <a:solidFill>
                  <a:srgbClr val="3D4474"/>
                </a:solidFill>
                <a:latin typeface="Roboto Slab Light"/>
              </a:rPr>
              <a:t> </a:t>
            </a:r>
            <a:r>
              <a:rPr lang="sl-SI" sz="2800" b="1" dirty="0" err="1">
                <a:solidFill>
                  <a:srgbClr val="3D4474"/>
                </a:solidFill>
                <a:latin typeface="Roboto Slab Light"/>
              </a:rPr>
              <a:t>Health</a:t>
            </a:r>
            <a:r>
              <a:rPr lang="sl-SI" sz="2800" b="1" dirty="0">
                <a:solidFill>
                  <a:srgbClr val="3D4474"/>
                </a:solidFill>
                <a:latin typeface="Roboto Slab Light"/>
              </a:rPr>
              <a:t> (</a:t>
            </a:r>
            <a:r>
              <a:rPr lang="sl-SI" sz="2800" b="1" dirty="0" err="1">
                <a:solidFill>
                  <a:srgbClr val="3D4474"/>
                </a:solidFill>
                <a:latin typeface="Roboto Slab Light"/>
              </a:rPr>
              <a:t>since</a:t>
            </a:r>
            <a:r>
              <a:rPr lang="sl-SI" sz="2800" b="1" dirty="0">
                <a:solidFill>
                  <a:srgbClr val="3D4474"/>
                </a:solidFill>
                <a:latin typeface="Roboto Slab Light"/>
              </a:rPr>
              <a:t> 2001)</a:t>
            </a:r>
            <a:endParaRPr lang="sl-SI" sz="2800" dirty="0">
              <a:latin typeface="Roboto Slab Light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4579201" y="3216580"/>
            <a:ext cx="2763517" cy="2788486"/>
            <a:chOff x="3637926" y="1185840"/>
            <a:chExt cx="2265266" cy="2265266"/>
          </a:xfrm>
        </p:grpSpPr>
        <p:sp>
          <p:nvSpPr>
            <p:cNvPr id="10" name="Elipsa 9"/>
            <p:cNvSpPr/>
            <p:nvPr/>
          </p:nvSpPr>
          <p:spPr>
            <a:xfrm>
              <a:off x="3637926" y="1185840"/>
              <a:ext cx="2265266" cy="2265266"/>
            </a:xfrm>
            <a:prstGeom prst="ellipse">
              <a:avLst/>
            </a:prstGeom>
            <a:solidFill>
              <a:srgbClr val="AD248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a 4"/>
            <p:cNvSpPr/>
            <p:nvPr/>
          </p:nvSpPr>
          <p:spPr>
            <a:xfrm>
              <a:off x="3969667" y="1517581"/>
              <a:ext cx="1601784" cy="1601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600" b="1" kern="1200" dirty="0">
                  <a:solidFill>
                    <a:schemeClr val="bg1"/>
                  </a:solidFill>
                </a:rPr>
                <a:t>BUILDING PERSONAL RESILIENCE</a:t>
              </a:r>
              <a:endParaRPr lang="sl-SI" sz="2600" kern="1200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643832" y="2161412"/>
            <a:ext cx="656927" cy="656927"/>
            <a:chOff x="1676823" y="1980490"/>
            <a:chExt cx="656927" cy="656927"/>
          </a:xfrm>
        </p:grpSpPr>
        <p:sp>
          <p:nvSpPr>
            <p:cNvPr id="13" name="Plus 12"/>
            <p:cNvSpPr/>
            <p:nvPr/>
          </p:nvSpPr>
          <p:spPr>
            <a:xfrm>
              <a:off x="1676823" y="1980490"/>
              <a:ext cx="656927" cy="656927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lus 4"/>
            <p:cNvSpPr/>
            <p:nvPr/>
          </p:nvSpPr>
          <p:spPr>
            <a:xfrm>
              <a:off x="1763899" y="2231699"/>
              <a:ext cx="482775" cy="154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sz="1100" kern="120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236764" y="154733"/>
            <a:ext cx="6310994" cy="359617"/>
            <a:chOff x="3628143" y="2918730"/>
            <a:chExt cx="3522133" cy="1282700"/>
          </a:xfrm>
        </p:grpSpPr>
        <p:sp>
          <p:nvSpPr>
            <p:cNvPr id="16" name="Zaobljeni pravokotnik 15"/>
            <p:cNvSpPr/>
            <p:nvPr/>
          </p:nvSpPr>
          <p:spPr>
            <a:xfrm>
              <a:off x="3628143" y="2918730"/>
              <a:ext cx="3522133" cy="1282700"/>
            </a:xfrm>
            <a:prstGeom prst="roundRect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Zaobljeni pravokotnik 4"/>
            <p:cNvSpPr/>
            <p:nvPr/>
          </p:nvSpPr>
          <p:spPr>
            <a:xfrm>
              <a:off x="3646930" y="3271324"/>
              <a:ext cx="3396901" cy="577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b="1" kern="1200" dirty="0" err="1">
                  <a:solidFill>
                    <a:srgbClr val="3D4474"/>
                  </a:solidFill>
                </a:rPr>
                <a:t>Universal</a:t>
              </a:r>
              <a:r>
                <a:rPr lang="sl-SI" sz="2000" b="1" kern="1200" dirty="0">
                  <a:solidFill>
                    <a:srgbClr val="3D4474"/>
                  </a:solidFill>
                </a:rPr>
                <a:t> </a:t>
              </a:r>
              <a:r>
                <a:rPr lang="sl-SI" sz="2000" b="1" kern="1200" dirty="0" err="1">
                  <a:solidFill>
                    <a:srgbClr val="3D4474"/>
                  </a:solidFill>
                </a:rPr>
                <a:t>prevention</a:t>
              </a:r>
              <a:r>
                <a:rPr lang="sl-SI" sz="2000" b="1" kern="1200" dirty="0">
                  <a:solidFill>
                    <a:srgbClr val="3D4474"/>
                  </a:solidFill>
                </a:rPr>
                <a:t> programe </a:t>
              </a:r>
              <a:r>
                <a:rPr lang="sl-SI" sz="2000" b="1" kern="1200" dirty="0" err="1">
                  <a:solidFill>
                    <a:srgbClr val="3D4474"/>
                  </a:solidFill>
                </a:rPr>
                <a:t>for</a:t>
              </a:r>
              <a:r>
                <a:rPr lang="sl-SI" sz="2000" b="1" kern="1200" dirty="0">
                  <a:solidFill>
                    <a:srgbClr val="3D4474"/>
                  </a:solidFill>
                </a:rPr>
                <a:t> </a:t>
              </a:r>
              <a:r>
                <a:rPr lang="sl-SI" sz="2000" b="1" kern="1200" dirty="0" err="1">
                  <a:solidFill>
                    <a:srgbClr val="3D4474"/>
                  </a:solidFill>
                </a:rPr>
                <a:t>adolescents</a:t>
              </a:r>
              <a:r>
                <a:rPr lang="sl-SI" sz="2000" b="1" kern="1200" dirty="0">
                  <a:solidFill>
                    <a:srgbClr val="3D4474"/>
                  </a:solidFill>
                </a:rPr>
                <a:t> (13-17y)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3968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2780E68-C2C0-4C6A-9731-7D764E9A5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3. </a:t>
            </a:r>
            <a:r>
              <a:rPr lang="sl-SI" b="1" u="sng" dirty="0" err="1">
                <a:solidFill>
                  <a:schemeClr val="accent6">
                    <a:lumMod val="75000"/>
                  </a:schemeClr>
                </a:solidFill>
              </a:rPr>
              <a:t>Mental</a:t>
            </a:r>
            <a:r>
              <a:rPr lang="sl-SI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b="1" u="sng" dirty="0" err="1">
                <a:solidFill>
                  <a:schemeClr val="accent6">
                    <a:lumMod val="75000"/>
                  </a:schemeClr>
                </a:solidFill>
              </a:rPr>
              <a:t>Health</a:t>
            </a:r>
            <a:r>
              <a:rPr lang="sl-SI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b="1" u="sng" dirty="0" err="1">
                <a:solidFill>
                  <a:schemeClr val="accent6">
                    <a:lumMod val="75000"/>
                  </a:schemeClr>
                </a:solidFill>
              </a:rPr>
              <a:t>care</a:t>
            </a:r>
            <a:r>
              <a:rPr lang="sl-SI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b="1" u="sng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sl-SI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b="1" u="sng" dirty="0" err="1">
                <a:solidFill>
                  <a:schemeClr val="accent6">
                    <a:lumMod val="75000"/>
                  </a:schemeClr>
                </a:solidFill>
              </a:rPr>
              <a:t>children</a:t>
            </a:r>
            <a:r>
              <a:rPr lang="sl-SI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b="1" u="sng" dirty="0" err="1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sl-SI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b="1" u="sng" dirty="0" err="1">
                <a:solidFill>
                  <a:schemeClr val="accent6">
                    <a:lumMod val="75000"/>
                  </a:schemeClr>
                </a:solidFill>
              </a:rPr>
              <a:t>adolescents</a:t>
            </a:r>
            <a:r>
              <a:rPr lang="sl-SI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sl-SI" dirty="0" err="1"/>
              <a:t>Slovenia</a:t>
            </a:r>
            <a:r>
              <a:rPr lang="sl-SI" dirty="0"/>
              <a:t> </a:t>
            </a:r>
            <a:r>
              <a:rPr lang="sl-SI" dirty="0" err="1"/>
              <a:t>provide</a:t>
            </a:r>
            <a:r>
              <a:rPr lang="sl-SI" dirty="0"/>
              <a:t> preventive, </a:t>
            </a:r>
            <a:r>
              <a:rPr lang="sl-SI" dirty="0" err="1"/>
              <a:t>curative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rehabilitation</a:t>
            </a:r>
            <a:r>
              <a:rPr lang="sl-SI" dirty="0"/>
              <a:t> </a:t>
            </a:r>
            <a:r>
              <a:rPr lang="sl-SI" dirty="0" err="1"/>
              <a:t>care</a:t>
            </a:r>
            <a:r>
              <a:rPr lang="sl-SI" dirty="0"/>
              <a:t>. </a:t>
            </a:r>
          </a:p>
          <a:p>
            <a:r>
              <a:rPr lang="sl-SI" dirty="0" err="1"/>
              <a:t>Primary</a:t>
            </a:r>
            <a:r>
              <a:rPr lang="sl-SI" dirty="0"/>
              <a:t>, </a:t>
            </a:r>
            <a:r>
              <a:rPr lang="sl-SI" dirty="0" err="1"/>
              <a:t>secondary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teritary</a:t>
            </a:r>
            <a:r>
              <a:rPr lang="sl-SI" dirty="0"/>
              <a:t> </a:t>
            </a:r>
            <a:r>
              <a:rPr lang="sl-SI" dirty="0" err="1"/>
              <a:t>health</a:t>
            </a:r>
            <a:r>
              <a:rPr lang="sl-SI" dirty="0"/>
              <a:t> </a:t>
            </a:r>
            <a:r>
              <a:rPr lang="sl-SI" dirty="0" err="1"/>
              <a:t>care</a:t>
            </a:r>
            <a:r>
              <a:rPr lang="sl-SI" dirty="0"/>
              <a:t>. </a:t>
            </a:r>
            <a:r>
              <a:rPr lang="sl-SI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sl-SI" dirty="0" err="1"/>
              <a:t>Geographically</a:t>
            </a:r>
            <a:r>
              <a:rPr lang="sl-SI" dirty="0"/>
              <a:t> </a:t>
            </a:r>
            <a:r>
              <a:rPr lang="sl-SI" dirty="0" err="1"/>
              <a:t>distributed</a:t>
            </a:r>
            <a:r>
              <a:rPr lang="sl-SI" dirty="0"/>
              <a:t> </a:t>
            </a:r>
            <a:r>
              <a:rPr lang="sl-SI" dirty="0" err="1"/>
              <a:t>throughout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country</a:t>
            </a:r>
            <a:r>
              <a:rPr lang="sl-SI" dirty="0"/>
              <a:t>. </a:t>
            </a:r>
          </a:p>
          <a:p>
            <a:r>
              <a:rPr lang="sl-SI" dirty="0" err="1"/>
              <a:t>Multidisplinary</a:t>
            </a:r>
            <a:r>
              <a:rPr lang="sl-SI" dirty="0"/>
              <a:t> </a:t>
            </a:r>
            <a:r>
              <a:rPr lang="sl-SI" dirty="0" err="1"/>
              <a:t>aproach</a:t>
            </a:r>
            <a:r>
              <a:rPr lang="sl-SI" dirty="0"/>
              <a:t> (</a:t>
            </a:r>
            <a:r>
              <a:rPr lang="sl-SI" dirty="0" err="1"/>
              <a:t>nurses</a:t>
            </a:r>
            <a:r>
              <a:rPr lang="sl-SI" dirty="0"/>
              <a:t>, social </a:t>
            </a:r>
            <a:r>
              <a:rPr lang="sl-SI" dirty="0" err="1"/>
              <a:t>workers</a:t>
            </a:r>
            <a:r>
              <a:rPr lang="sl-SI" dirty="0"/>
              <a:t>, </a:t>
            </a:r>
            <a:r>
              <a:rPr lang="sl-SI" dirty="0" err="1"/>
              <a:t>speech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language</a:t>
            </a:r>
            <a:r>
              <a:rPr lang="sl-SI" dirty="0"/>
              <a:t> </a:t>
            </a:r>
            <a:r>
              <a:rPr lang="sl-SI" dirty="0" err="1"/>
              <a:t>therapists</a:t>
            </a:r>
            <a:r>
              <a:rPr lang="sl-SI" dirty="0"/>
              <a:t>, </a:t>
            </a:r>
            <a:r>
              <a:rPr lang="sl-SI" dirty="0" err="1"/>
              <a:t>special</a:t>
            </a:r>
            <a:r>
              <a:rPr lang="sl-SI" dirty="0"/>
              <a:t> </a:t>
            </a:r>
            <a:r>
              <a:rPr lang="sl-SI" dirty="0" err="1"/>
              <a:t>educators</a:t>
            </a:r>
            <a:r>
              <a:rPr lang="sl-SI" dirty="0"/>
              <a:t>, </a:t>
            </a:r>
            <a:r>
              <a:rPr lang="sl-SI" dirty="0" err="1"/>
              <a:t>occupational</a:t>
            </a:r>
            <a:r>
              <a:rPr lang="sl-SI" dirty="0"/>
              <a:t> </a:t>
            </a:r>
            <a:r>
              <a:rPr lang="sl-SI" dirty="0" err="1"/>
              <a:t>therapists</a:t>
            </a:r>
            <a:r>
              <a:rPr lang="sl-SI" dirty="0"/>
              <a:t>, </a:t>
            </a:r>
            <a:r>
              <a:rPr lang="sl-SI" dirty="0" err="1"/>
              <a:t>physiotheraptist</a:t>
            </a:r>
            <a:r>
              <a:rPr lang="sl-SI" dirty="0"/>
              <a:t>, </a:t>
            </a:r>
            <a:r>
              <a:rPr lang="sl-SI" dirty="0" err="1"/>
              <a:t>clinical</a:t>
            </a:r>
            <a:r>
              <a:rPr lang="sl-SI" dirty="0"/>
              <a:t> </a:t>
            </a:r>
            <a:r>
              <a:rPr lang="sl-SI" dirty="0" err="1"/>
              <a:t>psychologist</a:t>
            </a:r>
            <a:r>
              <a:rPr lang="sl-SI" dirty="0"/>
              <a:t>, </a:t>
            </a:r>
            <a:r>
              <a:rPr lang="sl-SI" dirty="0" err="1"/>
              <a:t>pediatricians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child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adolescents</a:t>
            </a:r>
            <a:r>
              <a:rPr lang="sl-SI" dirty="0"/>
              <a:t> </a:t>
            </a:r>
            <a:r>
              <a:rPr lang="sl-SI" dirty="0" err="1"/>
              <a:t>psychiatrists</a:t>
            </a:r>
            <a:r>
              <a:rPr lang="sl-SI" dirty="0"/>
              <a:t>). 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A89804CB-F8DD-4D8C-B21C-532FE49C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1375" cy="1325563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POLICY AND PRACTICE RELATING TO ADOLESCENT HEALTH AND WELL- BEING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116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23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3785082-4A54-48CA-AB3B-28DF5168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Mental Health Center for children and adolescents in 2019 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8E29B36A-BA35-4FB7-9FE0-93693DD8E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4339" y="355636"/>
            <a:ext cx="7120559" cy="4930987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049B2B2-5346-4DD4-994C-C52CFA60AAEF}"/>
              </a:ext>
            </a:extLst>
          </p:cNvPr>
          <p:cNvSpPr txBox="1"/>
          <p:nvPr/>
        </p:nvSpPr>
        <p:spPr>
          <a:xfrm>
            <a:off x="2990850" y="5572125"/>
            <a:ext cx="6406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10 </a:t>
            </a:r>
            <a:r>
              <a:rPr lang="sl-SI" dirty="0" err="1"/>
              <a:t>Mental</a:t>
            </a:r>
            <a:r>
              <a:rPr lang="sl-SI" dirty="0"/>
              <a:t> </a:t>
            </a:r>
            <a:r>
              <a:rPr lang="sl-SI" dirty="0" err="1"/>
              <a:t>Health</a:t>
            </a:r>
            <a:r>
              <a:rPr lang="sl-SI" dirty="0"/>
              <a:t> </a:t>
            </a:r>
            <a:r>
              <a:rPr lang="sl-SI" dirty="0" err="1"/>
              <a:t>Centers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children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adolescents</a:t>
            </a:r>
            <a:r>
              <a:rPr lang="sl-SI" dirty="0"/>
              <a:t> in </a:t>
            </a:r>
            <a:r>
              <a:rPr lang="sl-SI" dirty="0" err="1"/>
              <a:t>Slovenia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10 </a:t>
            </a:r>
            <a:r>
              <a:rPr lang="sl-SI" dirty="0" err="1"/>
              <a:t>Mental</a:t>
            </a:r>
            <a:r>
              <a:rPr lang="sl-SI" dirty="0"/>
              <a:t> </a:t>
            </a:r>
            <a:r>
              <a:rPr lang="sl-SI" dirty="0" err="1"/>
              <a:t>Helath</a:t>
            </a:r>
            <a:r>
              <a:rPr lang="sl-SI" dirty="0"/>
              <a:t> </a:t>
            </a:r>
            <a:r>
              <a:rPr lang="sl-SI" dirty="0" err="1"/>
              <a:t>Centers</a:t>
            </a:r>
            <a:r>
              <a:rPr lang="sl-SI" dirty="0"/>
              <a:t> </a:t>
            </a:r>
            <a:r>
              <a:rPr lang="sl-SI" dirty="0" err="1"/>
              <a:t>fo</a:t>
            </a:r>
            <a:r>
              <a:rPr lang="sl-SI" dirty="0"/>
              <a:t> </a:t>
            </a:r>
            <a:r>
              <a:rPr lang="sl-SI" dirty="0" err="1"/>
              <a:t>Adults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7842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7B9F2F-CE2D-4F19-90A2-B2DF59D8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70C0"/>
                </a:solidFill>
              </a:rPr>
              <a:t>WHAT IS GOOD AND WHAT CAN WE CHANGE?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2A5575-8034-4EE1-8ED1-40575595D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err="1"/>
              <a:t>Only</a:t>
            </a:r>
            <a:r>
              <a:rPr lang="sl-SI" dirty="0"/>
              <a:t> 25 </a:t>
            </a:r>
            <a:r>
              <a:rPr lang="sl-SI" dirty="0" err="1"/>
              <a:t>child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adolescents</a:t>
            </a:r>
            <a:r>
              <a:rPr lang="sl-SI" dirty="0"/>
              <a:t> </a:t>
            </a:r>
            <a:r>
              <a:rPr lang="sl-SI" dirty="0" err="1"/>
              <a:t>psychiatrists</a:t>
            </a:r>
            <a:r>
              <a:rPr lang="sl-SI" dirty="0"/>
              <a:t> </a:t>
            </a:r>
            <a:r>
              <a:rPr lang="sl-SI" dirty="0" err="1"/>
              <a:t>working</a:t>
            </a:r>
            <a:r>
              <a:rPr lang="sl-SI" dirty="0"/>
              <a:t> in </a:t>
            </a:r>
            <a:r>
              <a:rPr lang="sl-SI" dirty="0" err="1"/>
              <a:t>Slovenia</a:t>
            </a:r>
            <a:r>
              <a:rPr lang="sl-SI" dirty="0"/>
              <a:t> </a:t>
            </a:r>
          </a:p>
          <a:p>
            <a:pPr lvl="1"/>
            <a:r>
              <a:rPr lang="sl-SI" dirty="0" err="1"/>
              <a:t>They</a:t>
            </a:r>
            <a:r>
              <a:rPr lang="sl-SI" dirty="0"/>
              <a:t> </a:t>
            </a:r>
            <a:r>
              <a:rPr lang="sl-SI" dirty="0" err="1"/>
              <a:t>manage</a:t>
            </a:r>
            <a:r>
              <a:rPr lang="sl-SI" dirty="0"/>
              <a:t> 46 </a:t>
            </a:r>
            <a:r>
              <a:rPr lang="sl-SI" dirty="0" err="1"/>
              <a:t>hospitals</a:t>
            </a:r>
            <a:r>
              <a:rPr lang="sl-SI" dirty="0"/>
              <a:t> </a:t>
            </a:r>
            <a:r>
              <a:rPr lang="sl-SI" dirty="0" err="1"/>
              <a:t>beds</a:t>
            </a:r>
            <a:r>
              <a:rPr lang="sl-SI" dirty="0"/>
              <a:t> in 3 separate hospital </a:t>
            </a:r>
            <a:r>
              <a:rPr lang="sl-SI" dirty="0" err="1"/>
              <a:t>wards</a:t>
            </a:r>
            <a:r>
              <a:rPr lang="sl-SI" dirty="0"/>
              <a:t> </a:t>
            </a:r>
          </a:p>
          <a:p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don‘t</a:t>
            </a:r>
            <a:r>
              <a:rPr lang="sl-SI" dirty="0"/>
              <a:t>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highsecurity</a:t>
            </a:r>
            <a:r>
              <a:rPr lang="sl-SI" dirty="0"/>
              <a:t> </a:t>
            </a:r>
            <a:r>
              <a:rPr lang="sl-SI" dirty="0" err="1"/>
              <a:t>ward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children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adolescents</a:t>
            </a:r>
            <a:r>
              <a:rPr lang="sl-SI" dirty="0"/>
              <a:t> in </a:t>
            </a:r>
            <a:r>
              <a:rPr lang="sl-SI" dirty="0" err="1"/>
              <a:t>Slovenia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sever </a:t>
            </a:r>
            <a:r>
              <a:rPr lang="sl-SI" dirty="0" err="1"/>
              <a:t>mental</a:t>
            </a:r>
            <a:r>
              <a:rPr lang="sl-SI" dirty="0"/>
              <a:t> </a:t>
            </a:r>
            <a:r>
              <a:rPr lang="sl-SI" dirty="0" err="1"/>
              <a:t>disordes</a:t>
            </a:r>
            <a:r>
              <a:rPr lang="sl-SI" dirty="0"/>
              <a:t>. </a:t>
            </a:r>
          </a:p>
          <a:p>
            <a:r>
              <a:rPr lang="sl-SI" dirty="0" err="1"/>
              <a:t>Low</a:t>
            </a:r>
            <a:r>
              <a:rPr lang="sl-SI" dirty="0"/>
              <a:t> range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psychologist</a:t>
            </a:r>
            <a:r>
              <a:rPr lang="sl-SI" dirty="0"/>
              <a:t> </a:t>
            </a:r>
          </a:p>
          <a:p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have</a:t>
            </a:r>
            <a:r>
              <a:rPr lang="sl-SI" dirty="0"/>
              <a:t> a team </a:t>
            </a:r>
            <a:r>
              <a:rPr lang="sl-SI" dirty="0" err="1"/>
              <a:t>approacht</a:t>
            </a:r>
            <a:r>
              <a:rPr lang="sl-SI" dirty="0"/>
              <a:t> to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treatment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mental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behavioral</a:t>
            </a:r>
            <a:r>
              <a:rPr lang="sl-SI" dirty="0"/>
              <a:t> </a:t>
            </a:r>
            <a:r>
              <a:rPr lang="sl-SI" dirty="0" err="1"/>
              <a:t>disorders</a:t>
            </a:r>
            <a:r>
              <a:rPr lang="sl-SI" dirty="0"/>
              <a:t> </a:t>
            </a:r>
          </a:p>
          <a:p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good</a:t>
            </a:r>
            <a:r>
              <a:rPr lang="sl-SI" dirty="0"/>
              <a:t> preventive </a:t>
            </a:r>
            <a:r>
              <a:rPr lang="sl-SI" dirty="0" err="1"/>
              <a:t>programs</a:t>
            </a:r>
            <a:r>
              <a:rPr lang="sl-SI" dirty="0"/>
              <a:t> in </a:t>
            </a:r>
            <a:r>
              <a:rPr lang="sl-SI" dirty="0" err="1"/>
              <a:t>health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childrens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adolescentes</a:t>
            </a:r>
            <a:r>
              <a:rPr lang="sl-SI" dirty="0"/>
              <a:t>. </a:t>
            </a:r>
          </a:p>
          <a:p>
            <a:pPr marL="0" indent="0">
              <a:buNone/>
            </a:pPr>
            <a:br>
              <a:rPr lang="sl-SI" dirty="0"/>
            </a:br>
            <a:r>
              <a:rPr lang="sl-SI" sz="2100" dirty="0"/>
              <a:t>Juričič, M., Truden Dobrin, P., Paulin, S., 2016. </a:t>
            </a:r>
            <a:r>
              <a:rPr lang="sl-SI" sz="2100" dirty="0" err="1"/>
              <a:t>Health</a:t>
            </a:r>
            <a:r>
              <a:rPr lang="sl-SI" sz="2100" dirty="0"/>
              <a:t> </a:t>
            </a:r>
            <a:r>
              <a:rPr lang="sl-SI" sz="2100" dirty="0" err="1"/>
              <a:t>care</a:t>
            </a:r>
            <a:r>
              <a:rPr lang="sl-SI" sz="2100" dirty="0"/>
              <a:t> </a:t>
            </a:r>
            <a:r>
              <a:rPr lang="sl-SI" sz="2100" dirty="0" err="1"/>
              <a:t>System</a:t>
            </a:r>
            <a:r>
              <a:rPr lang="sl-SI" sz="2100" dirty="0"/>
              <a:t> </a:t>
            </a:r>
            <a:r>
              <a:rPr lang="sl-SI" sz="2100" dirty="0" err="1"/>
              <a:t>for</a:t>
            </a:r>
            <a:r>
              <a:rPr lang="sl-SI" sz="2100" dirty="0"/>
              <a:t> </a:t>
            </a:r>
            <a:r>
              <a:rPr lang="sl-SI" sz="2100" dirty="0" err="1"/>
              <a:t>Children</a:t>
            </a:r>
            <a:r>
              <a:rPr lang="sl-SI" sz="2100" dirty="0"/>
              <a:t> </a:t>
            </a:r>
            <a:r>
              <a:rPr lang="sl-SI" sz="2100" dirty="0" err="1"/>
              <a:t>and</a:t>
            </a:r>
            <a:r>
              <a:rPr lang="sl-SI" sz="2100" dirty="0"/>
              <a:t> </a:t>
            </a:r>
            <a:r>
              <a:rPr lang="sl-SI" sz="2100" dirty="0" err="1"/>
              <a:t>Adolescens</a:t>
            </a:r>
            <a:r>
              <a:rPr lang="sl-SI" sz="2100" dirty="0"/>
              <a:t> in </a:t>
            </a:r>
            <a:r>
              <a:rPr lang="sl-SI" sz="2100" dirty="0" err="1"/>
              <a:t>Slovenia</a:t>
            </a:r>
            <a:r>
              <a:rPr lang="sl-SI" sz="2100" dirty="0"/>
              <a:t>. </a:t>
            </a:r>
            <a:r>
              <a:rPr lang="sl-SI" sz="2100" i="1" dirty="0" err="1"/>
              <a:t>The</a:t>
            </a:r>
            <a:r>
              <a:rPr lang="sl-SI" sz="2100" i="1" dirty="0"/>
              <a:t> </a:t>
            </a:r>
            <a:r>
              <a:rPr lang="sl-SI" sz="2100" i="1" dirty="0" err="1"/>
              <a:t>Journal</a:t>
            </a:r>
            <a:r>
              <a:rPr lang="sl-SI" sz="2100" i="1" dirty="0"/>
              <a:t> </a:t>
            </a:r>
            <a:r>
              <a:rPr lang="sl-SI" sz="2100" i="1" dirty="0" err="1"/>
              <a:t>of</a:t>
            </a:r>
            <a:r>
              <a:rPr lang="sl-SI" sz="2100" i="1" dirty="0"/>
              <a:t> </a:t>
            </a:r>
            <a:r>
              <a:rPr lang="sl-SI" sz="2100" i="1" dirty="0" err="1"/>
              <a:t>Pediatrics</a:t>
            </a:r>
            <a:r>
              <a:rPr lang="sl-SI" sz="2100" i="1" dirty="0"/>
              <a:t>, </a:t>
            </a:r>
            <a:r>
              <a:rPr lang="sl-SI" sz="2100" dirty="0"/>
              <a:t>177, pp. S173-S186. </a:t>
            </a:r>
          </a:p>
          <a:p>
            <a:pPr marL="0" indent="0">
              <a:buNone/>
            </a:pPr>
            <a:r>
              <a:rPr lang="sl-SI" sz="2100" dirty="0"/>
              <a:t>https://doi.org/10.1016/j.jpeds.2016.04.054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37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-love-slovenija.50webs.com/images/zemljevid-slovenije.jpg">
            <a:extLst>
              <a:ext uri="{FF2B5EF4-FFF2-40B4-BE49-F238E27FC236}">
                <a16:creationId xmlns:a16="http://schemas.microsoft.com/office/drawing/2014/main" id="{4315DEA6-84F4-4B44-AC2E-09240741A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1408" b="765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C8F8BB8-F88E-4EB2-B098-272E919DE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ARE HERE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uščica dol 12">
            <a:extLst>
              <a:ext uri="{FF2B5EF4-FFF2-40B4-BE49-F238E27FC236}">
                <a16:creationId xmlns:a16="http://schemas.microsoft.com/office/drawing/2014/main" id="{EDC3FE0F-A72E-4BE3-BDC5-20EC643CE0E4}"/>
              </a:ext>
            </a:extLst>
          </p:cNvPr>
          <p:cNvSpPr/>
          <p:nvPr/>
        </p:nvSpPr>
        <p:spPr>
          <a:xfrm>
            <a:off x="7018793" y="1616016"/>
            <a:ext cx="1007368" cy="11522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1752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E6057AC9-9283-4F00-8D56-0DAD1A17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1" y="320358"/>
            <a:ext cx="8712967" cy="876394"/>
          </a:xfrm>
        </p:spPr>
        <p:txBody>
          <a:bodyPr/>
          <a:lstStyle/>
          <a:p>
            <a:r>
              <a:rPr lang="sl-SI" b="1" u="sng" dirty="0">
                <a:solidFill>
                  <a:srgbClr val="0070C0"/>
                </a:solidFill>
              </a:rPr>
              <a:t>STUDY PROGRAMS IN SLOVENIA 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6660203-A5C0-4C4F-9E23-32ED0AFE4F4B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GB" sz="1800" b="1" dirty="0">
                <a:solidFill>
                  <a:srgbClr val="800000"/>
                </a:solidFill>
                <a:latin typeface="Arial" charset="0"/>
                <a:cs typeface="Arial" charset="0"/>
              </a:rPr>
              <a:t>1</a:t>
            </a:r>
            <a:r>
              <a:rPr lang="en-GB" sz="1800" b="1" baseline="30000" dirty="0">
                <a:solidFill>
                  <a:srgbClr val="800000"/>
                </a:solidFill>
                <a:latin typeface="Arial" charset="0"/>
                <a:cs typeface="Arial" charset="0"/>
              </a:rPr>
              <a:t>st </a:t>
            </a:r>
            <a:r>
              <a:rPr lang="en-GB" sz="1800" b="1" dirty="0">
                <a:solidFill>
                  <a:srgbClr val="800000"/>
                </a:solidFill>
                <a:latin typeface="Arial" charset="0"/>
                <a:cs typeface="Arial" charset="0"/>
              </a:rPr>
              <a:t>bologna cycle (180 – 240 ECTS)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n-GB" sz="1800" dirty="0">
                <a:solidFill>
                  <a:srgbClr val="002060"/>
                </a:solidFill>
                <a:latin typeface="Arial" charset="0"/>
                <a:cs typeface="Arial" charset="0"/>
              </a:rPr>
              <a:t>	Higher education </a:t>
            </a:r>
            <a:r>
              <a:rPr lang="en-GB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professional (RN)</a:t>
            </a:r>
            <a:r>
              <a:rPr lang="en-GB" sz="1800" dirty="0">
                <a:solidFill>
                  <a:srgbClr val="002060"/>
                </a:solidFill>
                <a:latin typeface="Arial" charset="0"/>
                <a:cs typeface="Arial" charset="0"/>
              </a:rPr>
              <a:t>  - 180 ECTS.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n-GB" sz="1800" dirty="0">
                <a:solidFill>
                  <a:srgbClr val="002060"/>
                </a:solidFill>
                <a:latin typeface="Arial" charset="0"/>
                <a:cs typeface="Arial" charset="0"/>
              </a:rPr>
              <a:t>	and </a:t>
            </a:r>
            <a:r>
              <a:rPr lang="en-GB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university education</a:t>
            </a:r>
            <a:r>
              <a:rPr lang="en-GB" sz="1800" dirty="0">
                <a:solidFill>
                  <a:srgbClr val="002060"/>
                </a:solidFill>
                <a:latin typeface="Arial" charset="0"/>
                <a:cs typeface="Arial" charset="0"/>
              </a:rPr>
              <a:t> program (Bachelor program) </a:t>
            </a:r>
            <a:r>
              <a:rPr lang="en-GB" sz="1800" dirty="0">
                <a:solidFill>
                  <a:srgbClr val="800000"/>
                </a:solidFill>
                <a:latin typeface="Arial" charset="0"/>
                <a:cs typeface="Arial" charset="0"/>
              </a:rPr>
              <a:t>NOT IN NURSING.</a:t>
            </a:r>
            <a:endParaRPr lang="en-GB" sz="18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GB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	</a:t>
            </a:r>
            <a:r>
              <a:rPr lang="en-GB" sz="18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Nursing (RN)</a:t>
            </a:r>
            <a:r>
              <a:rPr lang="en-GB" sz="1800" i="1" dirty="0">
                <a:solidFill>
                  <a:srgbClr val="002060"/>
                </a:solidFill>
                <a:latin typeface="Arial" charset="0"/>
                <a:cs typeface="Arial" charset="0"/>
              </a:rPr>
              <a:t> – 180 ECTS (3-year)</a:t>
            </a:r>
          </a:p>
          <a:p>
            <a:pPr marL="609600" indent="-609600">
              <a:lnSpc>
                <a:spcPct val="80000"/>
              </a:lnSpc>
            </a:pPr>
            <a:r>
              <a:rPr lang="en-GB" sz="1800" b="1" dirty="0">
                <a:solidFill>
                  <a:srgbClr val="800000"/>
                </a:solidFill>
                <a:latin typeface="Arial" charset="0"/>
                <a:cs typeface="Arial" charset="0"/>
              </a:rPr>
              <a:t>2</a:t>
            </a:r>
            <a:r>
              <a:rPr lang="en-GB" sz="1800" b="1" baseline="30000" dirty="0">
                <a:solidFill>
                  <a:srgbClr val="800000"/>
                </a:solidFill>
                <a:latin typeface="Arial" charset="0"/>
                <a:cs typeface="Arial" charset="0"/>
              </a:rPr>
              <a:t>nd</a:t>
            </a:r>
            <a:r>
              <a:rPr lang="en-GB" sz="1800" b="1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sl-SI" sz="1800" b="1" dirty="0">
                <a:solidFill>
                  <a:srgbClr val="800000"/>
                </a:solidFill>
                <a:latin typeface="Arial" charset="0"/>
                <a:cs typeface="Arial" charset="0"/>
              </a:rPr>
              <a:t>B</a:t>
            </a:r>
            <a:r>
              <a:rPr lang="en-GB" sz="1800" b="1" dirty="0" err="1">
                <a:solidFill>
                  <a:srgbClr val="800000"/>
                </a:solidFill>
                <a:latin typeface="Arial" charset="0"/>
                <a:cs typeface="Arial" charset="0"/>
              </a:rPr>
              <a:t>ologna</a:t>
            </a:r>
            <a:r>
              <a:rPr lang="en-GB" sz="1800" b="1" dirty="0">
                <a:solidFill>
                  <a:srgbClr val="800000"/>
                </a:solidFill>
                <a:latin typeface="Arial" charset="0"/>
                <a:cs typeface="Arial" charset="0"/>
              </a:rPr>
              <a:t> cycle (60 – 120 ECTS)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1800" dirty="0">
                <a:solidFill>
                  <a:srgbClr val="002060"/>
                </a:solidFill>
                <a:latin typeface="Arial" charset="0"/>
                <a:cs typeface="Arial" charset="0"/>
              </a:rPr>
              <a:t>      </a:t>
            </a:r>
            <a:r>
              <a:rPr lang="sl-SI" sz="18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Arial" charset="0"/>
                <a:cs typeface="Arial" charset="0"/>
              </a:rPr>
              <a:t>Master program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	</a:t>
            </a:r>
            <a:r>
              <a:rPr lang="en-GB" sz="18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Master in Nursing </a:t>
            </a:r>
            <a:r>
              <a:rPr lang="en-GB" sz="1800" i="1" dirty="0">
                <a:solidFill>
                  <a:srgbClr val="002060"/>
                </a:solidFill>
                <a:latin typeface="Arial" charset="0"/>
                <a:cs typeface="Arial" charset="0"/>
              </a:rPr>
              <a:t>– 120 ECTS (2-years)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1800" i="1" dirty="0">
                <a:solidFill>
                  <a:srgbClr val="002060"/>
                </a:solidFill>
                <a:latin typeface="Arial" charset="0"/>
                <a:cs typeface="Arial" charset="0"/>
              </a:rPr>
              <a:t>	Masters program in special areas. </a:t>
            </a:r>
          </a:p>
          <a:p>
            <a:pPr marL="609600" indent="-609600">
              <a:lnSpc>
                <a:spcPct val="80000"/>
              </a:lnSpc>
            </a:pPr>
            <a:r>
              <a:rPr lang="en-GB" sz="1800" b="1" dirty="0">
                <a:solidFill>
                  <a:srgbClr val="800000"/>
                </a:solidFill>
                <a:latin typeface="Arial" charset="0"/>
                <a:cs typeface="Arial" charset="0"/>
              </a:rPr>
              <a:t>3</a:t>
            </a:r>
            <a:r>
              <a:rPr lang="en-GB" sz="1800" b="1" baseline="30000" dirty="0">
                <a:solidFill>
                  <a:srgbClr val="800000"/>
                </a:solidFill>
                <a:latin typeface="Arial" charset="0"/>
                <a:cs typeface="Arial" charset="0"/>
              </a:rPr>
              <a:t>rd</a:t>
            </a:r>
            <a:r>
              <a:rPr lang="en-GB" sz="1800" b="1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sl-SI" sz="1800" b="1" dirty="0">
                <a:solidFill>
                  <a:srgbClr val="800000"/>
                </a:solidFill>
                <a:latin typeface="Arial" charset="0"/>
                <a:cs typeface="Arial" charset="0"/>
              </a:rPr>
              <a:t>B</a:t>
            </a:r>
            <a:r>
              <a:rPr lang="en-GB" sz="1800" b="1" dirty="0" err="1">
                <a:solidFill>
                  <a:srgbClr val="800000"/>
                </a:solidFill>
                <a:latin typeface="Arial" charset="0"/>
                <a:cs typeface="Arial" charset="0"/>
              </a:rPr>
              <a:t>ologna</a:t>
            </a:r>
            <a:r>
              <a:rPr lang="en-GB" sz="1800" b="1" dirty="0">
                <a:solidFill>
                  <a:srgbClr val="800000"/>
                </a:solidFill>
                <a:latin typeface="Arial" charset="0"/>
                <a:cs typeface="Arial" charset="0"/>
              </a:rPr>
              <a:t> cycle (3-year)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1800" dirty="0">
                <a:solidFill>
                  <a:srgbClr val="002060"/>
                </a:solidFill>
                <a:latin typeface="Arial" charset="0"/>
                <a:cs typeface="Arial" charset="0"/>
              </a:rPr>
              <a:t>       </a:t>
            </a:r>
            <a:r>
              <a:rPr lang="en-GB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PhD – Doctoral program</a:t>
            </a:r>
            <a:endParaRPr lang="en-GB" sz="18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endParaRPr lang="sl-SI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8A4B465-563A-4A11-B777-C0008432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22" y="1916833"/>
            <a:ext cx="4464496" cy="320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faculty program">
            <a:extLst>
              <a:ext uri="{FF2B5EF4-FFF2-40B4-BE49-F238E27FC236}">
                <a16:creationId xmlns:a16="http://schemas.microsoft.com/office/drawing/2014/main" id="{3DF3E563-2C6B-4775-AFD2-8A6DF7A03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4705"/>
            <a:ext cx="9144000" cy="320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29C6D5-76D1-4C7D-A858-49F05AFF01BA}"/>
              </a:ext>
            </a:extLst>
          </p:cNvPr>
          <p:cNvSpPr txBox="1"/>
          <p:nvPr/>
        </p:nvSpPr>
        <p:spPr>
          <a:xfrm>
            <a:off x="1991544" y="4293096"/>
            <a:ext cx="83529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l-SI" sz="2200" b="1" u="sng" dirty="0">
                <a:cs typeface="Arial" charset="0"/>
              </a:rPr>
              <a:t>FIRST CYCLE </a:t>
            </a:r>
          </a:p>
          <a:p>
            <a:pPr algn="ctr">
              <a:defRPr/>
            </a:pPr>
            <a:r>
              <a:rPr lang="sl-SI" sz="2200" dirty="0">
                <a:cs typeface="Arial" charset="0"/>
              </a:rPr>
              <a:t>NURSING CARE STUDY PROGRAM</a:t>
            </a:r>
          </a:p>
          <a:p>
            <a:pPr algn="ctr">
              <a:defRPr/>
            </a:pPr>
            <a:r>
              <a:rPr lang="sl-SI" sz="2200" b="1" u="sng" dirty="0">
                <a:cs typeface="Arial" charset="0"/>
              </a:rPr>
              <a:t>SECOND CYCLE </a:t>
            </a:r>
          </a:p>
          <a:p>
            <a:pPr algn="ctr">
              <a:defRPr/>
            </a:pPr>
            <a:r>
              <a:rPr lang="sl-SI" sz="2200" dirty="0">
                <a:cs typeface="Arial" charset="0"/>
              </a:rPr>
              <a:t>MASTER PROGRAMME IN PALIATIVE CARE</a:t>
            </a:r>
          </a:p>
          <a:p>
            <a:endParaRPr lang="sl-SI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50B6108-B1D6-47E8-AECC-9E36B00FF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00" y="3429000"/>
            <a:ext cx="3195850" cy="31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zultat iskanja slik za erasmus +">
            <a:extLst>
              <a:ext uri="{FF2B5EF4-FFF2-40B4-BE49-F238E27FC236}">
                <a16:creationId xmlns:a16="http://schemas.microsoft.com/office/drawing/2014/main" id="{429E6802-06B0-4998-A14B-69931527B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7197" r="606" b="34519"/>
          <a:stretch/>
        </p:blipFill>
        <p:spPr bwMode="auto">
          <a:xfrm>
            <a:off x="6198011" y="1844825"/>
            <a:ext cx="3837678" cy="10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1"/>
          <p:cNvSpPr txBox="1">
            <a:spLocks noChangeArrowheads="1"/>
          </p:cNvSpPr>
          <p:nvPr/>
        </p:nvSpPr>
        <p:spPr>
          <a:xfrm>
            <a:off x="1739901" y="332954"/>
            <a:ext cx="8677275" cy="2952031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en-GB" sz="4400" b="1" u="sng" dirty="0">
                <a:solidFill>
                  <a:srgbClr val="0070C0"/>
                </a:solidFill>
                <a:cs typeface="Arial" charset="0"/>
              </a:rPr>
              <a:t>INTERNATIONAL COOPERATION</a:t>
            </a:r>
          </a:p>
          <a:p>
            <a:pPr algn="ctr"/>
            <a:endParaRPr lang="en-GB" sz="2000" b="1" dirty="0">
              <a:solidFill>
                <a:srgbClr val="800000"/>
              </a:solidFill>
              <a:cs typeface="Arial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E21000"/>
                </a:solidFill>
                <a:cs typeface="Arial" charset="0"/>
              </a:rPr>
              <a:t>Erasmus+ </a:t>
            </a:r>
            <a:r>
              <a:rPr lang="en-GB" sz="2000" b="1" dirty="0">
                <a:solidFill>
                  <a:srgbClr val="002060"/>
                </a:solidFill>
                <a:cs typeface="Arial" charset="0"/>
              </a:rPr>
              <a:t>Bilateral Agreements with 15 higher education</a:t>
            </a:r>
            <a:r>
              <a:rPr lang="sl-SI" sz="2000" b="1" dirty="0">
                <a:solidFill>
                  <a:srgbClr val="002060"/>
                </a:solidFill>
                <a:cs typeface="Arial" charset="0"/>
              </a:rPr>
              <a:t>al</a:t>
            </a:r>
            <a:r>
              <a:rPr lang="en-GB" sz="2000" b="1" dirty="0">
                <a:solidFill>
                  <a:srgbClr val="002060"/>
                </a:solidFill>
                <a:cs typeface="Arial" charset="0"/>
              </a:rPr>
              <a:t> institutions</a:t>
            </a:r>
            <a:r>
              <a:rPr lang="en-GB" sz="2500" b="1" dirty="0">
                <a:solidFill>
                  <a:srgbClr val="002060"/>
                </a:solidFill>
                <a:cs typeface="Arial" charset="0"/>
              </a:rPr>
              <a:t> </a:t>
            </a:r>
            <a:endParaRPr lang="en-GB" sz="1600" dirty="0">
              <a:solidFill>
                <a:srgbClr val="800000"/>
              </a:solidFill>
            </a:endParaRPr>
          </a:p>
          <a:p>
            <a:endParaRPr lang="sl-SI" b="1" dirty="0">
              <a:solidFill>
                <a:srgbClr val="800000"/>
              </a:solidFill>
              <a:cs typeface="Arial" charset="0"/>
            </a:endParaRPr>
          </a:p>
          <a:p>
            <a:endParaRPr lang="sl-SI" b="1" dirty="0">
              <a:solidFill>
                <a:srgbClr val="800000"/>
              </a:solidFill>
              <a:cs typeface="Arial" charset="0"/>
            </a:endParaRPr>
          </a:p>
          <a:p>
            <a:endParaRPr lang="en-GB" b="1" dirty="0">
              <a:solidFill>
                <a:srgbClr val="800000"/>
              </a:solidFill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GB" sz="2200" dirty="0">
              <a:solidFill>
                <a:srgbClr val="294193"/>
              </a:solidFill>
              <a:latin typeface="Myriad Pro"/>
            </a:endParaRPr>
          </a:p>
          <a:p>
            <a:endParaRPr lang="en-GB" sz="2500" b="1" dirty="0">
              <a:solidFill>
                <a:srgbClr val="294193"/>
              </a:solidFill>
              <a:latin typeface="Myriad Pro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D1CBBF7-3D0E-4590-A692-CD3023671495}"/>
              </a:ext>
            </a:extLst>
          </p:cNvPr>
          <p:cNvSpPr txBox="1"/>
          <p:nvPr/>
        </p:nvSpPr>
        <p:spPr>
          <a:xfrm>
            <a:off x="2151555" y="4489751"/>
            <a:ext cx="4408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err="1">
                <a:solidFill>
                  <a:srgbClr val="FF0000"/>
                </a:solidFill>
              </a:rPr>
              <a:t>European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Conference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of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nursing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students</a:t>
            </a:r>
            <a:endParaRPr lang="sl-SI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b="1" dirty="0"/>
              <a:t>2017 Magdeburg – </a:t>
            </a:r>
            <a:r>
              <a:rPr lang="sl-SI" b="1" dirty="0" err="1"/>
              <a:t>Germany</a:t>
            </a:r>
            <a:r>
              <a:rPr lang="sl-SI" b="1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b="1" dirty="0"/>
              <a:t>2016 </a:t>
            </a:r>
            <a:r>
              <a:rPr lang="sl-SI" b="1" dirty="0" err="1"/>
              <a:t>Slovenia</a:t>
            </a:r>
            <a:r>
              <a:rPr lang="sl-SI" b="1" dirty="0"/>
              <a:t> – Celje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b="1" dirty="0"/>
              <a:t>2015 Poland – Lublin </a:t>
            </a:r>
            <a:r>
              <a:rPr lang="sl-SI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45DBB48-EC6A-44B7-9E7A-E2873246D852}"/>
              </a:ext>
            </a:extLst>
          </p:cNvPr>
          <p:cNvSpPr txBox="1"/>
          <p:nvPr/>
        </p:nvSpPr>
        <p:spPr>
          <a:xfrm>
            <a:off x="2156311" y="3650743"/>
            <a:ext cx="590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err="1">
                <a:solidFill>
                  <a:srgbClr val="E21000"/>
                </a:solidFill>
              </a:rPr>
              <a:t>Healthy</a:t>
            </a:r>
            <a:r>
              <a:rPr lang="sl-SI" b="1" dirty="0">
                <a:solidFill>
                  <a:srgbClr val="E21000"/>
                </a:solidFill>
              </a:rPr>
              <a:t> </a:t>
            </a:r>
            <a:r>
              <a:rPr lang="sl-SI" b="1" dirty="0" err="1">
                <a:solidFill>
                  <a:srgbClr val="E21000"/>
                </a:solidFill>
              </a:rPr>
              <a:t>lifestyle</a:t>
            </a:r>
            <a:r>
              <a:rPr lang="sl-SI" b="1" dirty="0">
                <a:solidFill>
                  <a:srgbClr val="E21000"/>
                </a:solidFill>
              </a:rPr>
              <a:t> </a:t>
            </a:r>
            <a:r>
              <a:rPr lang="sl-SI" b="1" dirty="0" err="1">
                <a:solidFill>
                  <a:srgbClr val="E21000"/>
                </a:solidFill>
              </a:rPr>
              <a:t>for</a:t>
            </a:r>
            <a:r>
              <a:rPr lang="sl-SI" b="1" dirty="0">
                <a:solidFill>
                  <a:srgbClr val="E21000"/>
                </a:solidFill>
              </a:rPr>
              <a:t> </a:t>
            </a:r>
            <a:r>
              <a:rPr lang="sl-SI" b="1" dirty="0" err="1">
                <a:solidFill>
                  <a:srgbClr val="E21000"/>
                </a:solidFill>
              </a:rPr>
              <a:t>aging</a:t>
            </a:r>
            <a:r>
              <a:rPr lang="sl-SI" b="1" dirty="0">
                <a:solidFill>
                  <a:srgbClr val="E21000"/>
                </a:solidFill>
              </a:rPr>
              <a:t> </a:t>
            </a:r>
            <a:r>
              <a:rPr lang="sl-SI" b="1" dirty="0" err="1">
                <a:solidFill>
                  <a:srgbClr val="E21000"/>
                </a:solidFill>
              </a:rPr>
              <a:t>well</a:t>
            </a:r>
            <a:r>
              <a:rPr lang="sl-SI" b="1" dirty="0">
                <a:solidFill>
                  <a:srgbClr val="E21000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b="1" dirty="0" err="1"/>
              <a:t>International</a:t>
            </a:r>
            <a:r>
              <a:rPr lang="sl-SI" b="1" dirty="0"/>
              <a:t> </a:t>
            </a:r>
            <a:r>
              <a:rPr lang="sl-SI" b="1" dirty="0" err="1"/>
              <a:t>project</a:t>
            </a:r>
            <a:r>
              <a:rPr lang="sl-SI" b="1" dirty="0"/>
              <a:t> </a:t>
            </a:r>
            <a:r>
              <a:rPr lang="sl-SI" b="1" dirty="0" err="1"/>
              <a:t>with</a:t>
            </a:r>
            <a:r>
              <a:rPr lang="sl-SI" b="1" dirty="0"/>
              <a:t>: Poland, </a:t>
            </a:r>
            <a:r>
              <a:rPr lang="sl-SI" b="1" dirty="0" err="1"/>
              <a:t>Finland</a:t>
            </a:r>
            <a:r>
              <a:rPr lang="sl-SI" b="1" dirty="0"/>
              <a:t>, </a:t>
            </a:r>
            <a:r>
              <a:rPr lang="sl-SI" b="1" dirty="0" err="1"/>
              <a:t>Portugal</a:t>
            </a:r>
            <a:endParaRPr lang="sl-SI" b="1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9061057-8C6C-42C3-9AAB-CB0D60091FF3}"/>
              </a:ext>
            </a:extLst>
          </p:cNvPr>
          <p:cNvSpPr txBox="1"/>
          <p:nvPr/>
        </p:nvSpPr>
        <p:spPr>
          <a:xfrm>
            <a:off x="2156312" y="2936895"/>
            <a:ext cx="540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err="1">
                <a:solidFill>
                  <a:srgbClr val="FF0000"/>
                </a:solidFill>
              </a:rPr>
              <a:t>Multicultural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Care</a:t>
            </a:r>
            <a:r>
              <a:rPr lang="sl-SI" b="1" dirty="0">
                <a:solidFill>
                  <a:srgbClr val="FF0000"/>
                </a:solidFill>
              </a:rPr>
              <a:t> in </a:t>
            </a:r>
            <a:r>
              <a:rPr lang="sl-SI" b="1" dirty="0" err="1">
                <a:solidFill>
                  <a:srgbClr val="FF0000"/>
                </a:solidFill>
              </a:rPr>
              <a:t>European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Intensice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Care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Units</a:t>
            </a:r>
            <a:r>
              <a:rPr lang="sl-SI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225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sl-SI" b="1" u="sng" dirty="0">
                <a:solidFill>
                  <a:srgbClr val="0070C0"/>
                </a:solidFill>
              </a:rPr>
              <a:t>PROJECTS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66019"/>
            <a:ext cx="8229600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Applied research project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at the General Hospital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Celje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CompRU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sz="2400" dirty="0" err="1">
                <a:latin typeface="Arial" panose="020B0604020202020204" pitchFamily="34" charset="0"/>
                <a:cs typeface="Arial" panose="020B0604020202020204" pitchFamily="34" charset="0"/>
              </a:rPr>
              <a:t>Finland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 algn="just">
              <a:buNone/>
            </a:pP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Mentors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3314" name="Picture 2" descr="Rezultat iskanja slik za projek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0487" y="3933056"/>
            <a:ext cx="3916679" cy="20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03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D06B88-16EA-4454-90C8-996C7EEA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u="sng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ACTIVIES OF THE CNC IN ENVIROMENT</a:t>
            </a:r>
            <a:b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u="sng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9F5DF5-134C-47D0-A591-B8CC5D768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565" y="1737647"/>
            <a:ext cx="4546850" cy="319695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Empowerment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lang="sl-SI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lifestyle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  <a:endParaRPr lang="sl-SI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CNC</a:t>
            </a:r>
          </a:p>
          <a:p>
            <a:endParaRPr lang="sl-SI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F7D7699-2BC9-407F-AEEE-6896E10FF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1772816"/>
            <a:ext cx="3912059" cy="241117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2C319F5-8C95-4A3A-8729-5F267369F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4275274"/>
            <a:ext cx="3912059" cy="241112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61C473F-FFD1-4EC1-A213-5AF17EB528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55" y="4298249"/>
            <a:ext cx="4696987" cy="24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0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5CC9331-DF1A-41C7-BEB3-9D3A95856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3" y="3139545"/>
            <a:ext cx="2952328" cy="348246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D760D14-CE72-47FA-A057-10D15873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l-SI" b="1" u="sng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OMPETITIONS</a:t>
            </a:r>
            <a:r>
              <a:rPr lang="en-US" b="1" u="sng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b="1" u="sng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en-US" b="1" u="sng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b="1" u="sng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WINNING</a:t>
            </a:r>
            <a:endParaRPr lang="sl-SI" u="sng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FD5558-7BDA-43E2-BA88-EA16C0E58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5554960" cy="3701008"/>
          </a:xfrm>
        </p:spPr>
        <p:txBody>
          <a:bodyPr/>
          <a:lstStyle/>
          <a:p>
            <a:r>
              <a:rPr lang="sl-SI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r>
              <a:rPr lang="sl-S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sl-S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llife</a:t>
            </a:r>
            <a:r>
              <a:rPr lang="sl-S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sl-S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First place in </a:t>
            </a:r>
            <a:r>
              <a:rPr lang="sl-SI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lang="sl-S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l-S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r>
              <a:rPr lang="sl-S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456F3B6-BA9E-48C6-A57F-45207F908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3511" y="2914472"/>
            <a:ext cx="4291297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5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AA3313-81B1-4E53-9999-C64593C4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SOCIALIZING </a:t>
            </a:r>
            <a:r>
              <a:rPr lang="en-GB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9935F45-791A-4C99-9F9C-888C867B8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231" y="1013838"/>
            <a:ext cx="6173080" cy="190294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l-SI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Picnics</a:t>
            </a:r>
            <a:endParaRPr lang="sl-SI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l-SI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Farewell</a:t>
            </a:r>
            <a:r>
              <a:rPr lang="sl-S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r>
              <a:rPr lang="sl-S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l-S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sl-S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l-SI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sl-SI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endParaRPr lang="sl-SI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65DBDB0-BFF8-485D-8192-F5A749785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564904"/>
            <a:ext cx="4278424" cy="362825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49A26E1-307F-4702-B692-5E889258C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564904"/>
            <a:ext cx="4355976" cy="362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29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799</Words>
  <Application>Microsoft Office PowerPoint</Application>
  <PresentationFormat>Širokozaslonsko</PresentationFormat>
  <Paragraphs>112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Myriad Pro</vt:lpstr>
      <vt:lpstr>Roboto Slab</vt:lpstr>
      <vt:lpstr>Roboto Slab Light</vt:lpstr>
      <vt:lpstr>Wingdings</vt:lpstr>
      <vt:lpstr>Office Theme</vt:lpstr>
      <vt:lpstr>PowerPointova predstavitev</vt:lpstr>
      <vt:lpstr>WE ARE HERE </vt:lpstr>
      <vt:lpstr>STUDY PROGRAMS IN SLOVENIA </vt:lpstr>
      <vt:lpstr>PowerPointova predstavitev</vt:lpstr>
      <vt:lpstr>PowerPointova predstavitev</vt:lpstr>
      <vt:lpstr>PROJECTS</vt:lpstr>
      <vt:lpstr>PARTICIPATION IN ACTIVIES OF THE CNC IN ENVIROMENT </vt:lpstr>
      <vt:lpstr>COMPETITIONS, COOPERATION, WINNING</vt:lpstr>
      <vt:lpstr>SOCIALIZING  </vt:lpstr>
      <vt:lpstr>KEY POLICY AND PRACTICE RELATING TO ADOLESCENT HEALTH AND WELL- BEING</vt:lpstr>
      <vt:lpstr>KEY POLICY AND PRACTICE RELATING TO ADOLESCENT HEALTH AND WELL- BEING</vt:lpstr>
      <vt:lpstr>KEY POLICY AND PRACTICE RELATING TO ADOLESCENT HEALTH AND WELL- BEING  </vt:lpstr>
      <vt:lpstr>PowerPointova predstavitev</vt:lpstr>
      <vt:lpstr>KEY POLICY AND PRACTICE RELATING TO ADOLESCENT HEALTH AND WELL- BEING</vt:lpstr>
      <vt:lpstr>Mental Health Center for children and adolescents in 2019 </vt:lpstr>
      <vt:lpstr>WHAT IS GOOD AND WHAT CAN WE CHANGE?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Lucija Herman</dc:creator>
  <cp:lastModifiedBy>Lucija Herman</cp:lastModifiedBy>
  <cp:revision>3</cp:revision>
  <dcterms:created xsi:type="dcterms:W3CDTF">2019-11-12T18:37:30Z</dcterms:created>
  <dcterms:modified xsi:type="dcterms:W3CDTF">2019-11-12T18:47:43Z</dcterms:modified>
</cp:coreProperties>
</file>