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71"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AD0EF-DFE5-4E11-91FB-81BBCC927B8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61245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AD0EF-DFE5-4E11-91FB-81BBCC927B8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428336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A7AD0EF-DFE5-4E11-91FB-81BBCC927B8F}" type="datetimeFigureOut">
              <a:rPr lang="en-GB" smtClean="0"/>
              <a:t>20/11/2019</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326946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AD0EF-DFE5-4E11-91FB-81BBCC927B8F}"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204916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A7AD0EF-DFE5-4E11-91FB-81BBCC927B8F}" type="datetimeFigureOut">
              <a:rPr lang="en-GB" smtClean="0"/>
              <a:t>20/11/2019</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343CDC-DE0A-456D-95B1-5FB1AB47CD26}" type="slidenum">
              <a:rPr lang="en-GB" smtClean="0"/>
              <a:t>‹#›</a:t>
            </a:fld>
            <a:endParaRPr lang="en-GB"/>
          </a:p>
        </p:txBody>
      </p:sp>
    </p:spTree>
    <p:extLst>
      <p:ext uri="{BB962C8B-B14F-4D97-AF65-F5344CB8AC3E}">
        <p14:creationId xmlns:p14="http://schemas.microsoft.com/office/powerpoint/2010/main" val="7299614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AD0EF-DFE5-4E11-91FB-81BBCC927B8F}"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201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AD0EF-DFE5-4E11-91FB-81BBCC927B8F}"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43647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AD0EF-DFE5-4E11-91FB-81BBCC927B8F}"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11157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D0EF-DFE5-4E11-91FB-81BBCC927B8F}" type="datetimeFigureOut">
              <a:rPr lang="en-GB" smtClean="0"/>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56404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AD0EF-DFE5-4E11-91FB-81BBCC927B8F}"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197028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AD0EF-DFE5-4E11-91FB-81BBCC927B8F}"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343CDC-DE0A-456D-95B1-5FB1AB47CD26}" type="slidenum">
              <a:rPr lang="en-GB" smtClean="0"/>
              <a:t>‹#›</a:t>
            </a:fld>
            <a:endParaRPr lang="en-GB"/>
          </a:p>
        </p:txBody>
      </p:sp>
    </p:spTree>
    <p:extLst>
      <p:ext uri="{BB962C8B-B14F-4D97-AF65-F5344CB8AC3E}">
        <p14:creationId xmlns:p14="http://schemas.microsoft.com/office/powerpoint/2010/main" val="179015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AA7AD0EF-DFE5-4E11-91FB-81BBCC927B8F}" type="datetimeFigureOut">
              <a:rPr lang="en-GB" smtClean="0"/>
              <a:t>20/11/2019</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9343CDC-DE0A-456D-95B1-5FB1AB47CD26}" type="slidenum">
              <a:rPr lang="en-GB" smtClean="0"/>
              <a:t>‹#›</a:t>
            </a:fld>
            <a:endParaRPr lang="en-GB"/>
          </a:p>
        </p:txBody>
      </p:sp>
    </p:spTree>
    <p:extLst>
      <p:ext uri="{BB962C8B-B14F-4D97-AF65-F5344CB8AC3E}">
        <p14:creationId xmlns:p14="http://schemas.microsoft.com/office/powerpoint/2010/main" val="348168336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082-CECD-4EE2-B953-F0FA4F2B77B0}"/>
              </a:ext>
            </a:extLst>
          </p:cNvPr>
          <p:cNvSpPr>
            <a:spLocks noGrp="1"/>
          </p:cNvSpPr>
          <p:nvPr>
            <p:ph type="ctrTitle"/>
          </p:nvPr>
        </p:nvSpPr>
        <p:spPr/>
        <p:txBody>
          <a:bodyPr/>
          <a:lstStyle/>
          <a:p>
            <a:r>
              <a:rPr lang="en-GB" dirty="0">
                <a:latin typeface="Calibri" panose="020F0502020204030204" pitchFamily="34" charset="0"/>
                <a:cs typeface="Calibri" panose="020F0502020204030204" pitchFamily="34" charset="0"/>
              </a:rPr>
              <a:t>Adolescent Mental health in the UK</a:t>
            </a:r>
          </a:p>
        </p:txBody>
      </p:sp>
      <p:sp>
        <p:nvSpPr>
          <p:cNvPr id="3" name="Subtitle 2">
            <a:extLst>
              <a:ext uri="{FF2B5EF4-FFF2-40B4-BE49-F238E27FC236}">
                <a16:creationId xmlns:a16="http://schemas.microsoft.com/office/drawing/2014/main" id="{86C448F9-6684-487C-AE46-6156F3299141}"/>
              </a:ext>
            </a:extLst>
          </p:cNvPr>
          <p:cNvSpPr>
            <a:spLocks noGrp="1"/>
          </p:cNvSpPr>
          <p:nvPr>
            <p:ph type="subTitle" idx="1"/>
          </p:nvPr>
        </p:nvSpPr>
        <p:spPr/>
        <p:txBody>
          <a:bodyPr/>
          <a:lstStyle/>
          <a:p>
            <a:r>
              <a:rPr lang="en-GB" dirty="0">
                <a:latin typeface="Calibri" panose="020F0502020204030204" pitchFamily="34" charset="0"/>
                <a:cs typeface="Calibri" panose="020F0502020204030204" pitchFamily="34" charset="0"/>
              </a:rPr>
              <a:t>India Wilkes and Caitlin Wick</a:t>
            </a:r>
          </a:p>
        </p:txBody>
      </p:sp>
    </p:spTree>
    <p:extLst>
      <p:ext uri="{BB962C8B-B14F-4D97-AF65-F5344CB8AC3E}">
        <p14:creationId xmlns:p14="http://schemas.microsoft.com/office/powerpoint/2010/main" val="265815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2E9F-E42B-4D47-937E-9260E0A61F15}"/>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CAMHS</a:t>
            </a:r>
          </a:p>
        </p:txBody>
      </p:sp>
      <p:sp>
        <p:nvSpPr>
          <p:cNvPr id="3" name="Content Placeholder 2">
            <a:extLst>
              <a:ext uri="{FF2B5EF4-FFF2-40B4-BE49-F238E27FC236}">
                <a16:creationId xmlns:a16="http://schemas.microsoft.com/office/drawing/2014/main" id="{B82E2A30-07CE-4E9E-AEE7-48E43E24D30E}"/>
              </a:ext>
            </a:extLst>
          </p:cNvPr>
          <p:cNvSpPr>
            <a:spLocks noGrp="1"/>
          </p:cNvSpPr>
          <p:nvPr>
            <p:ph idx="1"/>
          </p:nvPr>
        </p:nvSpPr>
        <p:spPr/>
        <p:txBody>
          <a:bodyPr>
            <a:normAutofit fontScale="85000" lnSpcReduction="20000"/>
          </a:bodyPr>
          <a:lstStyle/>
          <a:p>
            <a:pPr fontAlgn="base"/>
            <a:r>
              <a:rPr lang="en-GB" dirty="0">
                <a:latin typeface="Calibri" panose="020F0502020204030204" pitchFamily="34" charset="0"/>
                <a:cs typeface="Calibri" panose="020F0502020204030204" pitchFamily="34" charset="0"/>
              </a:rPr>
              <a:t>Child and Adolescent Mental Health Services. CAMHS are the NHS services that assess and treat young people with emotional, behavioural or mental health difficulties.</a:t>
            </a:r>
          </a:p>
          <a:p>
            <a:pPr fontAlgn="base"/>
            <a:r>
              <a:rPr lang="en-GB" dirty="0">
                <a:latin typeface="Calibri" panose="020F0502020204030204" pitchFamily="34" charset="0"/>
                <a:cs typeface="Calibri" panose="020F0502020204030204" pitchFamily="34" charset="0"/>
              </a:rPr>
              <a:t>Work with the individual up to the age of 18, or 24 if they have been in care </a:t>
            </a:r>
          </a:p>
          <a:p>
            <a:pPr fontAlgn="base"/>
            <a:r>
              <a:rPr lang="en-GB" dirty="0">
                <a:latin typeface="Calibri" panose="020F0502020204030204" pitchFamily="34" charset="0"/>
                <a:cs typeface="Calibri" panose="020F0502020204030204" pitchFamily="34" charset="0"/>
              </a:rPr>
              <a:t>5+ services in Lincolnshire and surrounding areas </a:t>
            </a:r>
          </a:p>
          <a:p>
            <a:pPr fontAlgn="base"/>
            <a:r>
              <a:rPr lang="en-GB" dirty="0">
                <a:latin typeface="Calibri" panose="020F0502020204030204" pitchFamily="34" charset="0"/>
                <a:cs typeface="Calibri" panose="020F0502020204030204" pitchFamily="34" charset="0"/>
              </a:rPr>
              <a:t>GP, parents, teachers or the person themselves can refer to CAMHS  </a:t>
            </a:r>
          </a:p>
          <a:p>
            <a:r>
              <a:rPr lang="en-GB" dirty="0">
                <a:latin typeface="Calibri" panose="020F0502020204030204" pitchFamily="34" charset="0"/>
                <a:cs typeface="Calibri" panose="020F0502020204030204" pitchFamily="34" charset="0"/>
              </a:rPr>
              <a:t>4 Tiers of Services</a:t>
            </a:r>
          </a:p>
          <a:p>
            <a:pPr marL="457200" indent="-457200">
              <a:buFont typeface="+mj-lt"/>
              <a:buAutoNum type="arabicPeriod"/>
            </a:pPr>
            <a:r>
              <a:rPr lang="en-GB" dirty="0">
                <a:latin typeface="Calibri" panose="020F0502020204030204" pitchFamily="34" charset="0"/>
                <a:cs typeface="Calibri" panose="020F0502020204030204" pitchFamily="34" charset="0"/>
              </a:rPr>
              <a:t>People who are not specialist mental health practitioners (GP, School Nurse, Teacher, Social worker etc)</a:t>
            </a:r>
          </a:p>
          <a:p>
            <a:pPr marL="457200" indent="-457200">
              <a:buFont typeface="+mj-lt"/>
              <a:buAutoNum type="arabicPeriod"/>
            </a:pPr>
            <a:r>
              <a:rPr lang="en-GB" dirty="0">
                <a:latin typeface="Calibri" panose="020F0502020204030204" pitchFamily="34" charset="0"/>
                <a:cs typeface="Calibri" panose="020F0502020204030204" pitchFamily="34" charset="0"/>
              </a:rPr>
              <a:t>CAMHS specialists in community and primary care settings</a:t>
            </a:r>
          </a:p>
          <a:p>
            <a:pPr marL="457200" indent="-457200">
              <a:buFont typeface="+mj-lt"/>
              <a:buAutoNum type="arabicPeriod"/>
            </a:pPr>
            <a:r>
              <a:rPr lang="en-GB" dirty="0">
                <a:latin typeface="Calibri" panose="020F0502020204030204" pitchFamily="34" charset="0"/>
                <a:cs typeface="Calibri" panose="020F0502020204030204" pitchFamily="34" charset="0"/>
              </a:rPr>
              <a:t>Multidisciplinary Teams working in a community mental health setting or outpatient service dealing with more severe and complex disorders </a:t>
            </a:r>
          </a:p>
          <a:p>
            <a:pPr marL="457200" indent="-457200">
              <a:buFont typeface="+mj-lt"/>
              <a:buAutoNum type="arabicPeriod"/>
            </a:pPr>
            <a:r>
              <a:rPr lang="en-GB" dirty="0">
                <a:latin typeface="Calibri" panose="020F0502020204030204" pitchFamily="34" charset="0"/>
                <a:cs typeface="Calibri" panose="020F0502020204030204" pitchFamily="34" charset="0"/>
              </a:rPr>
              <a:t>Intensive community treatment services for people who are at greater risk of suicide, self harm or are a risk to others</a:t>
            </a:r>
          </a:p>
        </p:txBody>
      </p:sp>
    </p:spTree>
    <p:extLst>
      <p:ext uri="{BB962C8B-B14F-4D97-AF65-F5344CB8AC3E}">
        <p14:creationId xmlns:p14="http://schemas.microsoft.com/office/powerpoint/2010/main" val="224056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BD4F-0686-49FE-826F-C5BBD99D268C}"/>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Talking Therapies </a:t>
            </a:r>
          </a:p>
        </p:txBody>
      </p:sp>
      <p:sp>
        <p:nvSpPr>
          <p:cNvPr id="3" name="Content Placeholder 2">
            <a:extLst>
              <a:ext uri="{FF2B5EF4-FFF2-40B4-BE49-F238E27FC236}">
                <a16:creationId xmlns:a16="http://schemas.microsoft.com/office/drawing/2014/main" id="{7F067BA2-5059-4EF9-BB96-C47CE1831B3C}"/>
              </a:ext>
            </a:extLst>
          </p:cNvPr>
          <p:cNvSpPr>
            <a:spLocks noGrp="1"/>
          </p:cNvSpPr>
          <p:nvPr>
            <p:ph idx="1"/>
          </p:nvPr>
        </p:nvSpPr>
        <p:spPr/>
        <p:txBody>
          <a:bodyPr>
            <a:normAutofit/>
          </a:bodyPr>
          <a:lstStyle/>
          <a:p>
            <a:r>
              <a:rPr lang="en-GB" sz="2000" dirty="0">
                <a:latin typeface="Calibri" panose="020F0502020204030204" pitchFamily="34" charset="0"/>
                <a:cs typeface="Calibri" panose="020F0502020204030204" pitchFamily="34" charset="0"/>
              </a:rPr>
              <a:t>Cognitive Behavioural Therapy – talking therapy aimed at helping people manage their problems by altering how they think and behave. Individuals identify problems that impact their mental health and the therapist helps the individual change these unhelpful thoughts and behaviours. </a:t>
            </a:r>
          </a:p>
          <a:p>
            <a:r>
              <a:rPr lang="en-GB" sz="2000" dirty="0">
                <a:latin typeface="Calibri" panose="020F0502020204030204" pitchFamily="34" charset="0"/>
                <a:cs typeface="Calibri" panose="020F0502020204030204" pitchFamily="34" charset="0"/>
              </a:rPr>
              <a:t>Dialectal Behavioural Therapy – adapted from CBT and mainly used to treat Emotionally Unstable Personality Disorder (EUPD). It aims to help the individual accept who they are but make positive life changes to reduce and relieve stress. </a:t>
            </a:r>
          </a:p>
          <a:p>
            <a:r>
              <a:rPr lang="en-GB" sz="2000" dirty="0">
                <a:latin typeface="Calibri" panose="020F0502020204030204" pitchFamily="34" charset="0"/>
                <a:cs typeface="Calibri" panose="020F0502020204030204" pitchFamily="34" charset="0"/>
              </a:rPr>
              <a:t>Family therapy- family therapy is used to help those in close                                             relationships understand and better support each other. Family                                              members can express and explore difficult thoughts in a safe                                              environment and enables working together to make useful                                                           changes in relationships.</a:t>
            </a:r>
          </a:p>
        </p:txBody>
      </p:sp>
      <p:pic>
        <p:nvPicPr>
          <p:cNvPr id="6146" name="Picture 2" descr="Image result for therapy">
            <a:extLst>
              <a:ext uri="{FF2B5EF4-FFF2-40B4-BE49-F238E27FC236}">
                <a16:creationId xmlns:a16="http://schemas.microsoft.com/office/drawing/2014/main" id="{05C04EBB-9BEB-4837-85A5-4F5A4D9B1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924" y="3842158"/>
            <a:ext cx="3875915" cy="301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3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8F39-B81C-45AD-BE84-878E038D483F}"/>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Inpatient services</a:t>
            </a:r>
          </a:p>
        </p:txBody>
      </p:sp>
      <p:sp>
        <p:nvSpPr>
          <p:cNvPr id="3" name="Content Placeholder 2">
            <a:extLst>
              <a:ext uri="{FF2B5EF4-FFF2-40B4-BE49-F238E27FC236}">
                <a16:creationId xmlns:a16="http://schemas.microsoft.com/office/drawing/2014/main" id="{ED2C2CD2-E0DE-46B5-AD7A-A1866E723FB3}"/>
              </a:ext>
            </a:extLst>
          </p:cNvPr>
          <p:cNvSpPr>
            <a:spLocks noGrp="1"/>
          </p:cNvSpPr>
          <p:nvPr>
            <p:ph idx="1"/>
          </p:nvPr>
        </p:nvSpPr>
        <p:spPr>
          <a:xfrm>
            <a:off x="3976381" y="2011680"/>
            <a:ext cx="7010617" cy="4206240"/>
          </a:xfrm>
        </p:spPr>
        <p:txBody>
          <a:bodyPr>
            <a:normAutofit lnSpcReduction="10000"/>
          </a:bodyPr>
          <a:lstStyle/>
          <a:p>
            <a:r>
              <a:rPr lang="en-GB" dirty="0">
                <a:latin typeface="Calibri" panose="020F0502020204030204" pitchFamily="34" charset="0"/>
                <a:cs typeface="Calibri" panose="020F0502020204030204" pitchFamily="34" charset="0"/>
              </a:rPr>
              <a:t>General adolescent unit – 12-18 year olds. Tier 4 units provide support for individuals with mental health conditions. People will be admitted to a GAU if they are expressing suicidal ideation and cannot maintain their safety in the community.</a:t>
            </a:r>
          </a:p>
          <a:p>
            <a:r>
              <a:rPr lang="en-GB" dirty="0">
                <a:latin typeface="Calibri" panose="020F0502020204030204" pitchFamily="34" charset="0"/>
                <a:cs typeface="Calibri" panose="020F0502020204030204" pitchFamily="34" charset="0"/>
              </a:rPr>
              <a:t>Low Secure – intensive therapeutic and rehabilitative programmes for adolescents in a low secure setting.</a:t>
            </a:r>
          </a:p>
          <a:p>
            <a:r>
              <a:rPr lang="en-GB" dirty="0">
                <a:latin typeface="Calibri" panose="020F0502020204030204" pitchFamily="34" charset="0"/>
                <a:cs typeface="Calibri" panose="020F0502020204030204" pitchFamily="34" charset="0"/>
              </a:rPr>
              <a:t>High Dependency Unit – for individuals whose level of risk and complexity cannot be managed in a general acute wards</a:t>
            </a:r>
          </a:p>
          <a:p>
            <a:r>
              <a:rPr lang="en-GB" dirty="0">
                <a:latin typeface="Calibri" panose="020F0502020204030204" pitchFamily="34" charset="0"/>
                <a:cs typeface="Calibri" panose="020F0502020204030204" pitchFamily="34" charset="0"/>
              </a:rPr>
              <a:t>Psychiatric Intensive Care Unit – 12-18 year olds who present with an acute deterioration in mental state who cannot be safely managed at a GAU or HDU</a:t>
            </a:r>
          </a:p>
        </p:txBody>
      </p:sp>
      <p:pic>
        <p:nvPicPr>
          <p:cNvPr id="9232" name="Picture 16" descr="Image result for mental health nurse">
            <a:extLst>
              <a:ext uri="{FF2B5EF4-FFF2-40B4-BE49-F238E27FC236}">
                <a16:creationId xmlns:a16="http://schemas.microsoft.com/office/drawing/2014/main" id="{94DA3D09-CEE9-4F51-B95B-9533F75BF8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50031" y="3491290"/>
            <a:ext cx="3847004" cy="314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5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8D95-F9A8-4602-AC73-A5C84AF92D3F}"/>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Charities and other services </a:t>
            </a:r>
          </a:p>
        </p:txBody>
      </p:sp>
      <p:pic>
        <p:nvPicPr>
          <p:cNvPr id="10244" name="Picture 4" descr="Image result for young minds">
            <a:extLst>
              <a:ext uri="{FF2B5EF4-FFF2-40B4-BE49-F238E27FC236}">
                <a16:creationId xmlns:a16="http://schemas.microsoft.com/office/drawing/2014/main" id="{048A496D-D1A2-4A0E-B0E1-BD4AA1718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93" y="2002172"/>
            <a:ext cx="2100045" cy="21000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anxiety uk">
            <a:extLst>
              <a:ext uri="{FF2B5EF4-FFF2-40B4-BE49-F238E27FC236}">
                <a16:creationId xmlns:a16="http://schemas.microsoft.com/office/drawing/2014/main" id="{7165BE9C-FB1F-4A7E-836D-2A34B683EC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b="19052"/>
          <a:stretch/>
        </p:blipFill>
        <p:spPr bwMode="auto">
          <a:xfrm>
            <a:off x="3237459" y="5391708"/>
            <a:ext cx="2857500" cy="118211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childline">
            <a:extLst>
              <a:ext uri="{FF2B5EF4-FFF2-40B4-BE49-F238E27FC236}">
                <a16:creationId xmlns:a16="http://schemas.microsoft.com/office/drawing/2014/main" id="{862AC342-1922-4FFD-954F-3B71F63FF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646" y="1999365"/>
            <a:ext cx="2858491" cy="1607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BBF5C3-1A49-4865-8070-0121C670B4D8}"/>
              </a:ext>
            </a:extLst>
          </p:cNvPr>
          <p:cNvSpPr txBox="1"/>
          <p:nvPr/>
        </p:nvSpPr>
        <p:spPr>
          <a:xfrm>
            <a:off x="843793" y="4102217"/>
            <a:ext cx="2100045" cy="2031325"/>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Young Minds</a:t>
            </a:r>
          </a:p>
          <a:p>
            <a:r>
              <a:rPr lang="en-GB" dirty="0">
                <a:latin typeface="Calibri" panose="020F0502020204030204" pitchFamily="34" charset="0"/>
                <a:cs typeface="Calibri" panose="020F0502020204030204" pitchFamily="34" charset="0"/>
              </a:rPr>
              <a:t>Provides online information and support to young people struggling with mental health problems </a:t>
            </a:r>
          </a:p>
        </p:txBody>
      </p:sp>
      <p:sp>
        <p:nvSpPr>
          <p:cNvPr id="5" name="TextBox 4">
            <a:extLst>
              <a:ext uri="{FF2B5EF4-FFF2-40B4-BE49-F238E27FC236}">
                <a16:creationId xmlns:a16="http://schemas.microsoft.com/office/drawing/2014/main" id="{8528AE25-0455-4995-8F94-1F990C01147B}"/>
              </a:ext>
            </a:extLst>
          </p:cNvPr>
          <p:cNvSpPr txBox="1"/>
          <p:nvPr/>
        </p:nvSpPr>
        <p:spPr>
          <a:xfrm>
            <a:off x="3237459" y="1999365"/>
            <a:ext cx="2857500" cy="3416320"/>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Anxiety UK</a:t>
            </a:r>
          </a:p>
          <a:p>
            <a:r>
              <a:rPr lang="en-GB" dirty="0">
                <a:latin typeface="Calibri" panose="020F0502020204030204" pitchFamily="34" charset="0"/>
                <a:cs typeface="Calibri" panose="020F0502020204030204" pitchFamily="34" charset="0"/>
              </a:rPr>
              <a:t>User led organisation that provides online information and support for those struggling with anxiety. It aims to bring about specialised services and raising awareness about the disorder. It also has information for parents who want to know how to support their child</a:t>
            </a:r>
          </a:p>
        </p:txBody>
      </p:sp>
      <p:sp>
        <p:nvSpPr>
          <p:cNvPr id="6" name="TextBox 5">
            <a:extLst>
              <a:ext uri="{FF2B5EF4-FFF2-40B4-BE49-F238E27FC236}">
                <a16:creationId xmlns:a16="http://schemas.microsoft.com/office/drawing/2014/main" id="{A7F987EB-909F-4C62-909E-50C815B0820A}"/>
              </a:ext>
            </a:extLst>
          </p:cNvPr>
          <p:cNvSpPr txBox="1"/>
          <p:nvPr/>
        </p:nvSpPr>
        <p:spPr>
          <a:xfrm>
            <a:off x="6289646" y="3607266"/>
            <a:ext cx="2857500" cy="2031325"/>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Childline</a:t>
            </a:r>
          </a:p>
          <a:p>
            <a:r>
              <a:rPr lang="en-GB" dirty="0">
                <a:latin typeface="Calibri" panose="020F0502020204030204" pitchFamily="34" charset="0"/>
                <a:cs typeface="Calibri" panose="020F0502020204030204" pitchFamily="34" charset="0"/>
              </a:rPr>
              <a:t>A free and confidential service for children where they can call or email to speak to a counsellor about any issue they may be facing. </a:t>
            </a:r>
          </a:p>
        </p:txBody>
      </p:sp>
      <p:pic>
        <p:nvPicPr>
          <p:cNvPr id="10250" name="Picture 10" descr="Image result for headspace">
            <a:extLst>
              <a:ext uri="{FF2B5EF4-FFF2-40B4-BE49-F238E27FC236}">
                <a16:creationId xmlns:a16="http://schemas.microsoft.com/office/drawing/2014/main" id="{CCF14EC5-E755-4C9A-8CD1-033253A681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81" t="21088" r="47040"/>
          <a:stretch/>
        </p:blipFill>
        <p:spPr bwMode="auto">
          <a:xfrm>
            <a:off x="9435671" y="4781725"/>
            <a:ext cx="2476696" cy="18075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E9BE820-4A33-407D-94CE-D5CB5FB7918D}"/>
              </a:ext>
            </a:extLst>
          </p:cNvPr>
          <p:cNvSpPr txBox="1"/>
          <p:nvPr/>
        </p:nvSpPr>
        <p:spPr>
          <a:xfrm>
            <a:off x="9435671" y="1999365"/>
            <a:ext cx="2476696" cy="286232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Headspace</a:t>
            </a:r>
          </a:p>
          <a:p>
            <a:r>
              <a:rPr lang="en-GB" dirty="0">
                <a:latin typeface="Calibri" panose="020F0502020204030204" pitchFamily="34" charset="0"/>
                <a:cs typeface="Calibri" panose="020F0502020204030204" pitchFamily="34" charset="0"/>
              </a:rPr>
              <a:t>An app </a:t>
            </a:r>
            <a:r>
              <a:rPr lang="en-GB" dirty="0" err="1">
                <a:latin typeface="Calibri" panose="020F0502020204030204" pitchFamily="34" charset="0"/>
                <a:cs typeface="Calibri" panose="020F0502020204030204" pitchFamily="34" charset="0"/>
              </a:rPr>
              <a:t>withhemed</a:t>
            </a:r>
            <a:r>
              <a:rPr lang="en-GB" dirty="0">
                <a:latin typeface="Calibri" panose="020F0502020204030204" pitchFamily="34" charset="0"/>
                <a:cs typeface="Calibri" panose="020F0502020204030204" pitchFamily="34" charset="0"/>
              </a:rPr>
              <a:t> sessions and podcasts to support and calm those dealing with stress, anxiety or sleep problems. It also has exercises to aid with breathing and mindfulness.</a:t>
            </a:r>
          </a:p>
        </p:txBody>
      </p:sp>
    </p:spTree>
    <p:extLst>
      <p:ext uri="{BB962C8B-B14F-4D97-AF65-F5344CB8AC3E}">
        <p14:creationId xmlns:p14="http://schemas.microsoft.com/office/powerpoint/2010/main" val="51752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5FDE-E8AE-4E9D-A5B0-1C8F6E2BC135}"/>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Nurse’s Role in treating mental Health in adolescents</a:t>
            </a:r>
          </a:p>
        </p:txBody>
      </p:sp>
      <p:sp>
        <p:nvSpPr>
          <p:cNvPr id="3" name="Text Placeholder 2">
            <a:extLst>
              <a:ext uri="{FF2B5EF4-FFF2-40B4-BE49-F238E27FC236}">
                <a16:creationId xmlns:a16="http://schemas.microsoft.com/office/drawing/2014/main" id="{B98D552C-289C-402D-9790-67FCBBB7699E}"/>
              </a:ext>
            </a:extLst>
          </p:cNvPr>
          <p:cNvSpPr>
            <a:spLocks noGrp="1"/>
          </p:cNvSpPr>
          <p:nvPr>
            <p:ph type="body" idx="1"/>
          </p:nvPr>
        </p:nvSpPr>
        <p:spPr/>
        <p:txBody>
          <a:bodyPr/>
          <a:lstStyle/>
          <a:p>
            <a:r>
              <a:rPr lang="en-GB" dirty="0">
                <a:latin typeface="Calibri" panose="020F0502020204030204" pitchFamily="34" charset="0"/>
                <a:cs typeface="Calibri" panose="020F0502020204030204" pitchFamily="34" charset="0"/>
              </a:rPr>
              <a:t>Mental Health Nurses </a:t>
            </a:r>
          </a:p>
        </p:txBody>
      </p:sp>
      <p:sp>
        <p:nvSpPr>
          <p:cNvPr id="4" name="Content Placeholder 3">
            <a:extLst>
              <a:ext uri="{FF2B5EF4-FFF2-40B4-BE49-F238E27FC236}">
                <a16:creationId xmlns:a16="http://schemas.microsoft.com/office/drawing/2014/main" id="{B204B77F-A6D4-4537-859A-C4CCDAB6896C}"/>
              </a:ext>
            </a:extLst>
          </p:cNvPr>
          <p:cNvSpPr>
            <a:spLocks noGrp="1"/>
          </p:cNvSpPr>
          <p:nvPr>
            <p:ph sz="half" idx="2"/>
          </p:nvPr>
        </p:nvSpPr>
        <p:spPr/>
        <p:txBody>
          <a:bodyPr>
            <a:normAutofit lnSpcReduction="10000"/>
          </a:bodyPr>
          <a:lstStyle/>
          <a:p>
            <a:r>
              <a:rPr lang="en-GB" dirty="0">
                <a:latin typeface="Calibri" panose="020F0502020204030204" pitchFamily="34" charset="0"/>
                <a:cs typeface="Calibri" panose="020F0502020204030204" pitchFamily="34" charset="0"/>
              </a:rPr>
              <a:t>Mental health nurses work in a variety of settings and support and treat people who have been diagnosed with a mental illness.</a:t>
            </a:r>
          </a:p>
          <a:p>
            <a:r>
              <a:rPr lang="en-GB" dirty="0">
                <a:latin typeface="Calibri" panose="020F0502020204030204" pitchFamily="34" charset="0"/>
                <a:cs typeface="Calibri" panose="020F0502020204030204" pitchFamily="34" charset="0"/>
              </a:rPr>
              <a:t>Promote mental health by building good relationships with patients, encouraging healthy behaviours, and recognising and treating symptoms early.                                                          (Royal College of Nursing , 2017)  </a:t>
            </a:r>
          </a:p>
          <a:p>
            <a:pPr marL="0" indent="0">
              <a:buNone/>
            </a:pPr>
            <a:endParaRPr lang="en-GB" dirty="0"/>
          </a:p>
        </p:txBody>
      </p:sp>
      <p:sp>
        <p:nvSpPr>
          <p:cNvPr id="5" name="Text Placeholder 4">
            <a:extLst>
              <a:ext uri="{FF2B5EF4-FFF2-40B4-BE49-F238E27FC236}">
                <a16:creationId xmlns:a16="http://schemas.microsoft.com/office/drawing/2014/main" id="{B2C1FA49-D028-4F29-9C3A-94588BE848C1}"/>
              </a:ext>
            </a:extLst>
          </p:cNvPr>
          <p:cNvSpPr>
            <a:spLocks noGrp="1"/>
          </p:cNvSpPr>
          <p:nvPr>
            <p:ph type="body" sz="quarter" idx="3"/>
          </p:nvPr>
        </p:nvSpPr>
        <p:spPr/>
        <p:txBody>
          <a:bodyPr/>
          <a:lstStyle/>
          <a:p>
            <a:r>
              <a:rPr lang="en-GB" dirty="0">
                <a:latin typeface="Calibri" panose="020F0502020204030204" pitchFamily="34" charset="0"/>
                <a:cs typeface="Calibri" panose="020F0502020204030204" pitchFamily="34" charset="0"/>
              </a:rPr>
              <a:t>All Nurses </a:t>
            </a:r>
          </a:p>
        </p:txBody>
      </p:sp>
      <p:sp>
        <p:nvSpPr>
          <p:cNvPr id="6" name="Content Placeholder 5">
            <a:extLst>
              <a:ext uri="{FF2B5EF4-FFF2-40B4-BE49-F238E27FC236}">
                <a16:creationId xmlns:a16="http://schemas.microsoft.com/office/drawing/2014/main" id="{31A7F4A5-8327-4DB6-BAAA-62E3E5A760C6}"/>
              </a:ext>
            </a:extLst>
          </p:cNvPr>
          <p:cNvSpPr>
            <a:spLocks noGrp="1"/>
          </p:cNvSpPr>
          <p:nvPr>
            <p:ph sz="quarter" idx="4"/>
          </p:nvPr>
        </p:nvSpPr>
        <p:spPr/>
        <p:txBody>
          <a:bodyPr>
            <a:normAutofit lnSpcReduction="10000"/>
          </a:bodyPr>
          <a:lstStyle/>
          <a:p>
            <a:r>
              <a:rPr lang="en-GB" dirty="0">
                <a:latin typeface="Calibri" panose="020F0502020204030204" pitchFamily="34" charset="0"/>
                <a:cs typeface="Calibri" panose="020F0502020204030204" pitchFamily="34" charset="0"/>
              </a:rPr>
              <a:t>All nurses have a responsibility to promote good mental health in order to prevent problems and to support patients who may have a mental illness                                                      (Royal College of Nursing , 2017)</a:t>
            </a:r>
          </a:p>
          <a:p>
            <a:r>
              <a:rPr lang="en-GB" dirty="0">
                <a:latin typeface="Calibri" panose="020F0502020204030204" pitchFamily="34" charset="0"/>
                <a:cs typeface="Calibri" panose="020F0502020204030204" pitchFamily="34" charset="0"/>
              </a:rPr>
              <a:t>The NMC code states that nurses should make sure that a person’s physical, social and psychological needs are assessed and responded to (Nursing Midwifery Council, 2018)</a:t>
            </a:r>
          </a:p>
          <a:p>
            <a:endParaRPr lang="en-GB" dirty="0"/>
          </a:p>
        </p:txBody>
      </p:sp>
      <p:pic>
        <p:nvPicPr>
          <p:cNvPr id="7172" name="Picture 4" descr="Image result for mental health nurse">
            <a:extLst>
              <a:ext uri="{FF2B5EF4-FFF2-40B4-BE49-F238E27FC236}">
                <a16:creationId xmlns:a16="http://schemas.microsoft.com/office/drawing/2014/main" id="{7D24D3DF-967C-4AD5-9442-0D2AB8816B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226" b="12049"/>
          <a:stretch/>
        </p:blipFill>
        <p:spPr bwMode="auto">
          <a:xfrm>
            <a:off x="10628850" y="921014"/>
            <a:ext cx="1563149" cy="87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9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9761-513C-4BBB-A45B-F675079092D0}"/>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What is defined as an adolescent?</a:t>
            </a:r>
          </a:p>
        </p:txBody>
      </p:sp>
      <p:sp>
        <p:nvSpPr>
          <p:cNvPr id="3" name="Content Placeholder 2">
            <a:extLst>
              <a:ext uri="{FF2B5EF4-FFF2-40B4-BE49-F238E27FC236}">
                <a16:creationId xmlns:a16="http://schemas.microsoft.com/office/drawing/2014/main" id="{76C8BAB1-EDCD-4DB1-BDDB-C8F20EF14595}"/>
              </a:ext>
            </a:extLst>
          </p:cNvPr>
          <p:cNvSpPr>
            <a:spLocks noGrp="1"/>
          </p:cNvSpPr>
          <p:nvPr>
            <p:ph idx="1"/>
          </p:nvPr>
        </p:nvSpPr>
        <p:spPr/>
        <p:txBody>
          <a:bodyPr/>
          <a:lstStyle/>
          <a:p>
            <a:pPr marL="0" indent="0">
              <a:buNone/>
            </a:pPr>
            <a:r>
              <a:rPr lang="en-GB" dirty="0">
                <a:latin typeface="Calibri" panose="020F0502020204030204" pitchFamily="34" charset="0"/>
                <a:cs typeface="Calibri" panose="020F0502020204030204" pitchFamily="34" charset="0"/>
              </a:rPr>
              <a:t>‘A young person who is developing into an adult’ </a:t>
            </a:r>
          </a:p>
          <a:p>
            <a:pPr marL="0" indent="0">
              <a:buNone/>
            </a:pPr>
            <a:r>
              <a:rPr lang="en-GB" dirty="0">
                <a:latin typeface="Calibri" panose="020F0502020204030204" pitchFamily="34" charset="0"/>
                <a:cs typeface="Calibri" panose="020F0502020204030204" pitchFamily="34" charset="0"/>
              </a:rPr>
              <a:t>					(Merriam-Webster Dictionary, 2019)</a:t>
            </a:r>
          </a:p>
          <a:p>
            <a:pPr marL="0" indent="0">
              <a:buNone/>
            </a:pPr>
            <a:r>
              <a:rPr lang="en-GB" dirty="0">
                <a:latin typeface="Calibri" panose="020F0502020204030204" pitchFamily="34" charset="0"/>
                <a:cs typeface="Calibri" panose="020F0502020204030204" pitchFamily="34" charset="0"/>
              </a:rPr>
              <a:t>A UK government document defined adolescence as people aged 11-19 years</a:t>
            </a:r>
          </a:p>
          <a:p>
            <a:pPr marL="0" indent="0">
              <a:buNone/>
            </a:pPr>
            <a:r>
              <a:rPr lang="en-GB" dirty="0">
                <a:latin typeface="Calibri" panose="020F0502020204030204" pitchFamily="34" charset="0"/>
                <a:cs typeface="Calibri" panose="020F0502020204030204" pitchFamily="34" charset="0"/>
              </a:rPr>
              <a:t>								(Viner, 2012) </a:t>
            </a:r>
          </a:p>
          <a:p>
            <a:pPr marL="0" indent="0">
              <a:buNone/>
            </a:pPr>
            <a:endParaRPr lang="en-GB" dirty="0"/>
          </a:p>
          <a:p>
            <a:pPr marL="0" indent="0">
              <a:buNone/>
            </a:pPr>
            <a:r>
              <a:rPr lang="en-GB" dirty="0"/>
              <a:t>		</a:t>
            </a:r>
          </a:p>
        </p:txBody>
      </p:sp>
      <p:pic>
        <p:nvPicPr>
          <p:cNvPr id="1026" name="Picture 2" descr="Image result for adolescent">
            <a:extLst>
              <a:ext uri="{FF2B5EF4-FFF2-40B4-BE49-F238E27FC236}">
                <a16:creationId xmlns:a16="http://schemas.microsoft.com/office/drawing/2014/main" id="{EC9253D0-C32E-47A7-9FBF-BF9C654AC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33" y="3667935"/>
            <a:ext cx="5671226" cy="319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6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5F6C-DB8A-48EC-8F9C-A3D862DEBC02}"/>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What is mental Health?</a:t>
            </a:r>
          </a:p>
        </p:txBody>
      </p:sp>
      <p:pic>
        <p:nvPicPr>
          <p:cNvPr id="2052" name="Picture 4" descr="Image result for mental health">
            <a:extLst>
              <a:ext uri="{FF2B5EF4-FFF2-40B4-BE49-F238E27FC236}">
                <a16:creationId xmlns:a16="http://schemas.microsoft.com/office/drawing/2014/main" id="{9A8451B3-29A8-443C-8629-143BBC18238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13863" y="3604119"/>
            <a:ext cx="3564273" cy="3564273"/>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0ACF6D60-3B27-4429-8AD4-53A22AE7A017}"/>
              </a:ext>
            </a:extLst>
          </p:cNvPr>
          <p:cNvSpPr/>
          <p:nvPr/>
        </p:nvSpPr>
        <p:spPr>
          <a:xfrm>
            <a:off x="6971251" y="2066418"/>
            <a:ext cx="4158361" cy="1636064"/>
          </a:xfrm>
          <a:prstGeom prst="wedgeEllipseCallout">
            <a:avLst>
              <a:gd name="adj1" fmla="val -42503"/>
              <a:gd name="adj2" fmla="val 6561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CEAFA6B-7BB3-43C3-A1ED-8F7392C47BDF}"/>
              </a:ext>
            </a:extLst>
          </p:cNvPr>
          <p:cNvSpPr txBox="1"/>
          <p:nvPr/>
        </p:nvSpPr>
        <p:spPr>
          <a:xfrm>
            <a:off x="7385216" y="2459705"/>
            <a:ext cx="3330429" cy="830997"/>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Mental health refers to the person’s cognitive and emotional wellbeing</a:t>
            </a:r>
          </a:p>
          <a:p>
            <a:r>
              <a:rPr lang="en-GB" sz="1600" dirty="0">
                <a:latin typeface="Calibri" panose="020F0502020204030204" pitchFamily="34" charset="0"/>
                <a:cs typeface="Calibri" panose="020F0502020204030204" pitchFamily="34" charset="0"/>
              </a:rPr>
              <a:t>	(Royal College of Nursing, 2019)</a:t>
            </a:r>
          </a:p>
        </p:txBody>
      </p:sp>
      <p:sp>
        <p:nvSpPr>
          <p:cNvPr id="9" name="Speech Bubble: Oval 8">
            <a:extLst>
              <a:ext uri="{FF2B5EF4-FFF2-40B4-BE49-F238E27FC236}">
                <a16:creationId xmlns:a16="http://schemas.microsoft.com/office/drawing/2014/main" id="{F5357B12-9CA1-4251-845B-B61BCE99DCE7}"/>
              </a:ext>
            </a:extLst>
          </p:cNvPr>
          <p:cNvSpPr/>
          <p:nvPr/>
        </p:nvSpPr>
        <p:spPr>
          <a:xfrm>
            <a:off x="7671842" y="4114800"/>
            <a:ext cx="4352488" cy="2393555"/>
          </a:xfrm>
          <a:prstGeom prst="wedgeEllipseCallout">
            <a:avLst>
              <a:gd name="adj1" fmla="val -54607"/>
              <a:gd name="adj2" fmla="val -215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1E6F0ED-329A-471C-9E0F-9D2EA2208471}"/>
              </a:ext>
            </a:extLst>
          </p:cNvPr>
          <p:cNvSpPr txBox="1"/>
          <p:nvPr/>
        </p:nvSpPr>
        <p:spPr>
          <a:xfrm>
            <a:off x="8173782" y="4574275"/>
            <a:ext cx="3330429" cy="1600438"/>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A state of wellbeing in which the individual realises his or her abilities, can cope with the normal stresses of life, work productively and fruitfully, and is able to make a contribution to his or her community</a:t>
            </a:r>
          </a:p>
          <a:p>
            <a:r>
              <a:rPr lang="en-GB" sz="1400" dirty="0">
                <a:latin typeface="Calibri" panose="020F0502020204030204" pitchFamily="34" charset="0"/>
                <a:cs typeface="Calibri" panose="020F0502020204030204" pitchFamily="34" charset="0"/>
              </a:rPr>
              <a:t>	(World Health Organisation, 2001)</a:t>
            </a:r>
          </a:p>
        </p:txBody>
      </p:sp>
      <p:sp>
        <p:nvSpPr>
          <p:cNvPr id="11" name="Speech Bubble: Oval 10">
            <a:extLst>
              <a:ext uri="{FF2B5EF4-FFF2-40B4-BE49-F238E27FC236}">
                <a16:creationId xmlns:a16="http://schemas.microsoft.com/office/drawing/2014/main" id="{F0E62277-F213-41F7-88D2-8B8CBAAEEDD6}"/>
              </a:ext>
            </a:extLst>
          </p:cNvPr>
          <p:cNvSpPr/>
          <p:nvPr/>
        </p:nvSpPr>
        <p:spPr>
          <a:xfrm>
            <a:off x="1202919" y="2146288"/>
            <a:ext cx="4158361" cy="1636064"/>
          </a:xfrm>
          <a:prstGeom prst="wedgeEllipseCallout">
            <a:avLst>
              <a:gd name="adj1" fmla="val 42630"/>
              <a:gd name="adj2" fmla="val 5792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4E0F09C-97D6-4E36-B72E-A0FC6AFBADC1}"/>
              </a:ext>
            </a:extLst>
          </p:cNvPr>
          <p:cNvSpPr txBox="1"/>
          <p:nvPr/>
        </p:nvSpPr>
        <p:spPr>
          <a:xfrm>
            <a:off x="1616884" y="2548821"/>
            <a:ext cx="3330429"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Our emotional, psychological, and social well-being, and it affects how we think, feel, and act</a:t>
            </a:r>
          </a:p>
          <a:p>
            <a:r>
              <a:rPr lang="en-GB" sz="1600" dirty="0">
                <a:latin typeface="Calibri" panose="020F0502020204030204" pitchFamily="34" charset="0"/>
                <a:cs typeface="Calibri" panose="020F0502020204030204" pitchFamily="34" charset="0"/>
              </a:rPr>
              <a:t>			(BBC, 2016)</a:t>
            </a:r>
          </a:p>
          <a:p>
            <a:endParaRPr lang="en-GB" sz="1600" dirty="0"/>
          </a:p>
        </p:txBody>
      </p:sp>
      <p:sp>
        <p:nvSpPr>
          <p:cNvPr id="13" name="Speech Bubble: Oval 12">
            <a:extLst>
              <a:ext uri="{FF2B5EF4-FFF2-40B4-BE49-F238E27FC236}">
                <a16:creationId xmlns:a16="http://schemas.microsoft.com/office/drawing/2014/main" id="{92834C11-DEE5-4183-BFC3-2E47BE14A6E3}"/>
              </a:ext>
            </a:extLst>
          </p:cNvPr>
          <p:cNvSpPr/>
          <p:nvPr/>
        </p:nvSpPr>
        <p:spPr>
          <a:xfrm>
            <a:off x="335560" y="4556461"/>
            <a:ext cx="4187505" cy="2063991"/>
          </a:xfrm>
          <a:prstGeom prst="wedgeEllipseCallout">
            <a:avLst>
              <a:gd name="adj1" fmla="val 52919"/>
              <a:gd name="adj2" fmla="val -4308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DC7271C-4578-413D-9C48-614FF1C2DB7E}"/>
              </a:ext>
            </a:extLst>
          </p:cNvPr>
          <p:cNvSpPr txBox="1"/>
          <p:nvPr/>
        </p:nvSpPr>
        <p:spPr>
          <a:xfrm>
            <a:off x="764097" y="4944708"/>
            <a:ext cx="3330429" cy="1384995"/>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Mental health includes our emotional, psychological, and social well-being. It affects how we think, feel, and act. It also helps determine how we handle stress, relate to others, and make choices.</a:t>
            </a:r>
          </a:p>
          <a:p>
            <a:r>
              <a:rPr lang="en-GB" sz="1400" dirty="0">
                <a:latin typeface="Calibri" panose="020F0502020204030204" pitchFamily="34" charset="0"/>
                <a:cs typeface="Calibri" panose="020F0502020204030204" pitchFamily="34" charset="0"/>
              </a:rPr>
              <a:t>		(MentalHealth.gov, 2019)</a:t>
            </a:r>
          </a:p>
        </p:txBody>
      </p:sp>
    </p:spTree>
    <p:extLst>
      <p:ext uri="{BB962C8B-B14F-4D97-AF65-F5344CB8AC3E}">
        <p14:creationId xmlns:p14="http://schemas.microsoft.com/office/powerpoint/2010/main" val="65623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F2A-B0F1-4630-B18E-9E1C4E5C0745}"/>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Statistics</a:t>
            </a:r>
          </a:p>
        </p:txBody>
      </p:sp>
      <p:sp>
        <p:nvSpPr>
          <p:cNvPr id="3" name="Text Placeholder 2">
            <a:extLst>
              <a:ext uri="{FF2B5EF4-FFF2-40B4-BE49-F238E27FC236}">
                <a16:creationId xmlns:a16="http://schemas.microsoft.com/office/drawing/2014/main" id="{5F9E97BE-9C4A-4DBC-961C-4931599CD3C3}"/>
              </a:ext>
            </a:extLst>
          </p:cNvPr>
          <p:cNvSpPr>
            <a:spLocks noGrp="1"/>
          </p:cNvSpPr>
          <p:nvPr>
            <p:ph type="body" idx="1"/>
          </p:nvPr>
        </p:nvSpPr>
        <p:spPr/>
        <p:txBody>
          <a:bodyPr/>
          <a:lstStyle/>
          <a:p>
            <a:r>
              <a:rPr lang="en-GB" dirty="0">
                <a:latin typeface="Calibri" panose="020F0502020204030204" pitchFamily="34" charset="0"/>
                <a:cs typeface="Calibri" panose="020F0502020204030204" pitchFamily="34" charset="0"/>
              </a:rPr>
              <a:t>National</a:t>
            </a:r>
          </a:p>
        </p:txBody>
      </p:sp>
      <p:sp>
        <p:nvSpPr>
          <p:cNvPr id="4" name="Content Placeholder 3">
            <a:extLst>
              <a:ext uri="{FF2B5EF4-FFF2-40B4-BE49-F238E27FC236}">
                <a16:creationId xmlns:a16="http://schemas.microsoft.com/office/drawing/2014/main" id="{66B2609E-4795-4CF9-860E-CF2F7AF0685A}"/>
              </a:ext>
            </a:extLst>
          </p:cNvPr>
          <p:cNvSpPr>
            <a:spLocks noGrp="1"/>
          </p:cNvSpPr>
          <p:nvPr>
            <p:ph sz="half" idx="2"/>
          </p:nvPr>
        </p:nvSpPr>
        <p:spPr/>
        <p:txBody>
          <a:bodyPr>
            <a:normAutofit fontScale="92500" lnSpcReduction="10000"/>
          </a:bodyPr>
          <a:lstStyle/>
          <a:p>
            <a:r>
              <a:rPr lang="en-GB" dirty="0">
                <a:latin typeface="Calibri" panose="020F0502020204030204" pitchFamily="34" charset="0"/>
                <a:cs typeface="Calibri" panose="020F0502020204030204" pitchFamily="34" charset="0"/>
              </a:rPr>
              <a:t>75% of mental health conditions are diagnosed by the age of 18                (Jeremy Gee, 2018)</a:t>
            </a:r>
          </a:p>
          <a:p>
            <a:r>
              <a:rPr lang="en-GB" dirty="0">
                <a:latin typeface="Calibri" panose="020F0502020204030204" pitchFamily="34" charset="0"/>
                <a:cs typeface="Calibri" panose="020F0502020204030204" pitchFamily="34" charset="0"/>
              </a:rPr>
              <a:t>Emotional disorders such as anxiety and depression are more common in girls (10%) than boys (6.2%)                            (NHS Digital, 2018)</a:t>
            </a:r>
          </a:p>
          <a:p>
            <a:r>
              <a:rPr lang="en-GB" dirty="0">
                <a:latin typeface="Calibri" panose="020F0502020204030204" pitchFamily="34" charset="0"/>
                <a:cs typeface="Calibri" panose="020F0502020204030204" pitchFamily="34" charset="0"/>
              </a:rPr>
              <a:t>20% of adolescents may experience a mental health problem in any given year                                                            (Mental Health Foundation, 2019)</a:t>
            </a:r>
          </a:p>
          <a:p>
            <a:endParaRPr lang="en-GB" dirty="0"/>
          </a:p>
        </p:txBody>
      </p:sp>
      <p:sp>
        <p:nvSpPr>
          <p:cNvPr id="5" name="Text Placeholder 4">
            <a:extLst>
              <a:ext uri="{FF2B5EF4-FFF2-40B4-BE49-F238E27FC236}">
                <a16:creationId xmlns:a16="http://schemas.microsoft.com/office/drawing/2014/main" id="{A42BC76B-B23D-4CCD-98D2-B5D167CC65DB}"/>
              </a:ext>
            </a:extLst>
          </p:cNvPr>
          <p:cNvSpPr>
            <a:spLocks noGrp="1"/>
          </p:cNvSpPr>
          <p:nvPr>
            <p:ph type="body" sz="quarter" idx="3"/>
          </p:nvPr>
        </p:nvSpPr>
        <p:spPr/>
        <p:txBody>
          <a:bodyPr/>
          <a:lstStyle/>
          <a:p>
            <a:r>
              <a:rPr lang="en-GB" dirty="0">
                <a:latin typeface="Calibri" panose="020F0502020204030204" pitchFamily="34" charset="0"/>
                <a:cs typeface="Calibri" panose="020F0502020204030204" pitchFamily="34" charset="0"/>
              </a:rPr>
              <a:t>Lincolnshire</a:t>
            </a:r>
          </a:p>
        </p:txBody>
      </p:sp>
      <p:sp>
        <p:nvSpPr>
          <p:cNvPr id="6" name="Content Placeholder 5">
            <a:extLst>
              <a:ext uri="{FF2B5EF4-FFF2-40B4-BE49-F238E27FC236}">
                <a16:creationId xmlns:a16="http://schemas.microsoft.com/office/drawing/2014/main" id="{C399AA5E-FB6B-4630-937B-9CC71DE755B3}"/>
              </a:ext>
            </a:extLst>
          </p:cNvPr>
          <p:cNvSpPr>
            <a:spLocks noGrp="1"/>
          </p:cNvSpPr>
          <p:nvPr>
            <p:ph sz="quarter" idx="4"/>
          </p:nvPr>
        </p:nvSpPr>
        <p:spPr/>
        <p:txBody>
          <a:bodyPr>
            <a:normAutofit fontScale="92500" lnSpcReduction="10000"/>
          </a:bodyPr>
          <a:lstStyle/>
          <a:p>
            <a:r>
              <a:rPr lang="en-GB" dirty="0">
                <a:latin typeface="Calibri" panose="020F0502020204030204" pitchFamily="34" charset="0"/>
                <a:cs typeface="Calibri" panose="020F0502020204030204" pitchFamily="34" charset="0"/>
              </a:rPr>
              <a:t>5,325 11-16 year olds diagnosed with a mental health disorder in 2014  (Lincolnshire Research Observatory, 2016) </a:t>
            </a:r>
          </a:p>
          <a:p>
            <a:r>
              <a:rPr lang="en-GB" dirty="0">
                <a:latin typeface="Calibri" panose="020F0502020204030204" pitchFamily="34" charset="0"/>
                <a:cs typeface="Calibri" panose="020F0502020204030204" pitchFamily="34" charset="0"/>
              </a:rPr>
              <a:t>In 2018, 15% of girls in Lincolnshire reported low life satisfaction </a:t>
            </a:r>
          </a:p>
          <a:p>
            <a:r>
              <a:rPr lang="en-GB" dirty="0">
                <a:latin typeface="Calibri" panose="020F0502020204030204" pitchFamily="34" charset="0"/>
                <a:cs typeface="Calibri" panose="020F0502020204030204" pitchFamily="34" charset="0"/>
              </a:rPr>
              <a:t>In 2018, 6.7% of boys in Lincolnshire reported low life satisfaction</a:t>
            </a:r>
          </a:p>
          <a:p>
            <a:r>
              <a:rPr lang="en-GB" dirty="0">
                <a:latin typeface="Calibri" panose="020F0502020204030204" pitchFamily="34" charset="0"/>
                <a:cs typeface="Calibri" panose="020F0502020204030204" pitchFamily="34" charset="0"/>
              </a:rPr>
              <a:t>9.7% of boys in Lincolnshire have ever self-harmed</a:t>
            </a:r>
          </a:p>
          <a:p>
            <a:r>
              <a:rPr lang="en-GB" dirty="0">
                <a:latin typeface="Calibri" panose="020F0502020204030204" pitchFamily="34" charset="0"/>
                <a:cs typeface="Calibri" panose="020F0502020204030204" pitchFamily="34" charset="0"/>
              </a:rPr>
              <a:t>21.5% of girls in Lincolnshire have ever self-harmed</a:t>
            </a:r>
          </a:p>
          <a:p>
            <a:endParaRPr lang="en-GB" dirty="0"/>
          </a:p>
        </p:txBody>
      </p:sp>
      <p:pic>
        <p:nvPicPr>
          <p:cNvPr id="3078" name="Picture 6" descr="Image result for statistics">
            <a:extLst>
              <a:ext uri="{FF2B5EF4-FFF2-40B4-BE49-F238E27FC236}">
                <a16:creationId xmlns:a16="http://schemas.microsoft.com/office/drawing/2014/main" id="{2205D24B-0E4F-4DDF-98DC-8153F66A1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04" y="171023"/>
            <a:ext cx="2528963" cy="211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B09B-18F0-4DDC-81E9-0DD1A7FEB244}"/>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Demographics</a:t>
            </a:r>
          </a:p>
        </p:txBody>
      </p:sp>
      <p:pic>
        <p:nvPicPr>
          <p:cNvPr id="5" name="Content Placeholder 4">
            <a:extLst>
              <a:ext uri="{FF2B5EF4-FFF2-40B4-BE49-F238E27FC236}">
                <a16:creationId xmlns:a16="http://schemas.microsoft.com/office/drawing/2014/main" id="{C033194C-C8D7-4CB1-944A-20C9E44CA39A}"/>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04913" y="2465007"/>
            <a:ext cx="4754562" cy="3299586"/>
          </a:xfrm>
          <a:prstGeom prst="rect">
            <a:avLst/>
          </a:prstGeom>
          <a:noFill/>
        </p:spPr>
      </p:pic>
      <p:pic>
        <p:nvPicPr>
          <p:cNvPr id="6" name="Content Placeholder 5">
            <a:extLst>
              <a:ext uri="{FF2B5EF4-FFF2-40B4-BE49-F238E27FC236}">
                <a16:creationId xmlns:a16="http://schemas.microsoft.com/office/drawing/2014/main" id="{B47A8680-5009-4FE3-8CCC-26CC7D5508F7}"/>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30938" y="2455762"/>
            <a:ext cx="4754562" cy="3318077"/>
          </a:xfrm>
          <a:prstGeom prst="rect">
            <a:avLst/>
          </a:prstGeom>
          <a:noFill/>
        </p:spPr>
      </p:pic>
    </p:spTree>
    <p:extLst>
      <p:ext uri="{BB962C8B-B14F-4D97-AF65-F5344CB8AC3E}">
        <p14:creationId xmlns:p14="http://schemas.microsoft.com/office/powerpoint/2010/main" val="387816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0939-18A8-4AA7-8359-A7C48C62FE0D}"/>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Demographics </a:t>
            </a:r>
          </a:p>
        </p:txBody>
      </p:sp>
      <p:pic>
        <p:nvPicPr>
          <p:cNvPr id="5" name="Content Placeholder 4">
            <a:extLst>
              <a:ext uri="{FF2B5EF4-FFF2-40B4-BE49-F238E27FC236}">
                <a16:creationId xmlns:a16="http://schemas.microsoft.com/office/drawing/2014/main" id="{4E3FB292-0847-40AE-8BD7-A32CF5788DF2}"/>
              </a:ext>
            </a:extLst>
          </p:cNvPr>
          <p:cNvPicPr>
            <a:picLocks noGrp="1"/>
          </p:cNvPicPr>
          <p:nvPr>
            <p:ph sz="half" idx="1"/>
          </p:nvPr>
        </p:nvPicPr>
        <p:blipFill>
          <a:blip r:embed="rId2">
            <a:extLst>
              <a:ext uri="{28A0092B-C50C-407E-A947-70E740481C1C}">
                <a14:useLocalDpi xmlns:a14="http://schemas.microsoft.com/office/drawing/2010/main" val="0"/>
              </a:ext>
            </a:extLst>
          </a:blip>
          <a:srcRect l="27255" t="35690" r="30069" b="11128"/>
          <a:stretch>
            <a:fillRect/>
          </a:stretch>
        </p:blipFill>
        <p:spPr bwMode="auto">
          <a:xfrm>
            <a:off x="1204913" y="2448382"/>
            <a:ext cx="4754562" cy="3332836"/>
          </a:xfrm>
          <a:prstGeom prst="rect">
            <a:avLst/>
          </a:prstGeom>
          <a:noFill/>
        </p:spPr>
      </p:pic>
      <p:pic>
        <p:nvPicPr>
          <p:cNvPr id="6" name="Content Placeholder 5">
            <a:extLst>
              <a:ext uri="{FF2B5EF4-FFF2-40B4-BE49-F238E27FC236}">
                <a16:creationId xmlns:a16="http://schemas.microsoft.com/office/drawing/2014/main" id="{19A7A796-F307-47E8-A7C5-395543299665}"/>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30938" y="2061457"/>
            <a:ext cx="4754562" cy="4106687"/>
          </a:xfrm>
          <a:prstGeom prst="rect">
            <a:avLst/>
          </a:prstGeom>
          <a:noFill/>
        </p:spPr>
      </p:pic>
    </p:spTree>
    <p:extLst>
      <p:ext uri="{BB962C8B-B14F-4D97-AF65-F5344CB8AC3E}">
        <p14:creationId xmlns:p14="http://schemas.microsoft.com/office/powerpoint/2010/main" val="148239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BBD2-75C8-4415-A3ED-047F08FE4895}"/>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Policy and Law </a:t>
            </a:r>
          </a:p>
        </p:txBody>
      </p:sp>
      <p:sp>
        <p:nvSpPr>
          <p:cNvPr id="4" name="TextBox 3">
            <a:extLst>
              <a:ext uri="{FF2B5EF4-FFF2-40B4-BE49-F238E27FC236}">
                <a16:creationId xmlns:a16="http://schemas.microsoft.com/office/drawing/2014/main" id="{23573086-6CD6-4E67-9CF9-2BE50CDA0939}"/>
              </a:ext>
            </a:extLst>
          </p:cNvPr>
          <p:cNvSpPr txBox="1"/>
          <p:nvPr/>
        </p:nvSpPr>
        <p:spPr>
          <a:xfrm>
            <a:off x="620785" y="2088859"/>
            <a:ext cx="11299971" cy="1477328"/>
          </a:xfrm>
          <a:prstGeom prst="rect">
            <a:avLst/>
          </a:prstGeom>
          <a:noFill/>
          <a:ln>
            <a:solidFill>
              <a:schemeClr val="tx1"/>
            </a:solidFill>
          </a:ln>
        </p:spPr>
        <p:txBody>
          <a:bodyPr wrap="square" rtlCol="0">
            <a:spAutoFit/>
          </a:bodyPr>
          <a:lstStyle/>
          <a:p>
            <a:r>
              <a:rPr lang="en-GB" b="1" dirty="0">
                <a:latin typeface="Calibri" panose="020F0502020204030204" pitchFamily="34" charset="0"/>
                <a:cs typeface="Calibri" panose="020F0502020204030204" pitchFamily="34" charset="0"/>
              </a:rPr>
              <a:t>Mental Capacity Act </a:t>
            </a:r>
          </a:p>
          <a:p>
            <a:pPr lvl="0"/>
            <a:r>
              <a:rPr lang="en-GB" dirty="0">
                <a:latin typeface="Calibri" panose="020F0502020204030204" pitchFamily="34" charset="0"/>
                <a:cs typeface="Calibri" panose="020F0502020204030204" pitchFamily="34" charset="0"/>
              </a:rPr>
              <a:t>The Mental Capacity Act 2005 was created to protect and empower individuals lacking capacity to make decisions about their care.</a:t>
            </a:r>
          </a:p>
          <a:p>
            <a:pPr lvl="0"/>
            <a:r>
              <a:rPr lang="en-GB" dirty="0">
                <a:latin typeface="Calibri" panose="020F0502020204030204" pitchFamily="34" charset="0"/>
                <a:cs typeface="Calibri" panose="020F0502020204030204" pitchFamily="34" charset="0"/>
              </a:rPr>
              <a:t>The MCA applies to people aged 16 and over. </a:t>
            </a:r>
          </a:p>
          <a:p>
            <a:pPr lvl="0"/>
            <a:r>
              <a:rPr lang="en-GB" dirty="0">
                <a:latin typeface="Calibri" panose="020F0502020204030204" pitchFamily="34" charset="0"/>
                <a:cs typeface="Calibri" panose="020F0502020204030204" pitchFamily="34" charset="0"/>
              </a:rPr>
              <a:t>(Mental Capacity Act, 2005)</a:t>
            </a:r>
          </a:p>
        </p:txBody>
      </p:sp>
      <p:sp>
        <p:nvSpPr>
          <p:cNvPr id="5" name="TextBox 4">
            <a:extLst>
              <a:ext uri="{FF2B5EF4-FFF2-40B4-BE49-F238E27FC236}">
                <a16:creationId xmlns:a16="http://schemas.microsoft.com/office/drawing/2014/main" id="{2105AEA5-4C09-4EBA-A868-648056C5C3DC}"/>
              </a:ext>
            </a:extLst>
          </p:cNvPr>
          <p:cNvSpPr txBox="1"/>
          <p:nvPr/>
        </p:nvSpPr>
        <p:spPr>
          <a:xfrm>
            <a:off x="620785" y="3717721"/>
            <a:ext cx="11299971" cy="1200329"/>
          </a:xfrm>
          <a:prstGeom prst="rect">
            <a:avLst/>
          </a:prstGeom>
          <a:noFill/>
          <a:ln>
            <a:solidFill>
              <a:schemeClr val="tx1"/>
            </a:solidFill>
          </a:ln>
        </p:spPr>
        <p:txBody>
          <a:bodyPr wrap="square" rtlCol="0">
            <a:spAutoFit/>
          </a:bodyPr>
          <a:lstStyle/>
          <a:p>
            <a:r>
              <a:rPr lang="en-GB" dirty="0">
                <a:latin typeface="Calibri" panose="020F0502020204030204" pitchFamily="34" charset="0"/>
                <a:cs typeface="Calibri" panose="020F0502020204030204" pitchFamily="34" charset="0"/>
              </a:rPr>
              <a:t>In order to decide whether a child under 16 is able to consent to their own medical treatment, without the need for parental permission or knowledge they are assessed to establish if they are competent to make such decisions. This assessment is referred to as ‘Gillick Competence’. </a:t>
            </a:r>
          </a:p>
          <a:p>
            <a:r>
              <a:rPr lang="en-GB" dirty="0">
                <a:latin typeface="Calibri" panose="020F0502020204030204" pitchFamily="34" charset="0"/>
                <a:cs typeface="Calibri" panose="020F0502020204030204" pitchFamily="34" charset="0"/>
              </a:rPr>
              <a:t>(Young Minds, 2018)</a:t>
            </a:r>
          </a:p>
        </p:txBody>
      </p:sp>
      <p:sp>
        <p:nvSpPr>
          <p:cNvPr id="8" name="TextBox 7">
            <a:extLst>
              <a:ext uri="{FF2B5EF4-FFF2-40B4-BE49-F238E27FC236}">
                <a16:creationId xmlns:a16="http://schemas.microsoft.com/office/drawing/2014/main" id="{B9E7EDF7-0A22-47FE-AF10-F398DFEB78D3}"/>
              </a:ext>
            </a:extLst>
          </p:cNvPr>
          <p:cNvSpPr txBox="1"/>
          <p:nvPr/>
        </p:nvSpPr>
        <p:spPr>
          <a:xfrm>
            <a:off x="620785" y="5081116"/>
            <a:ext cx="11299971" cy="646331"/>
          </a:xfrm>
          <a:prstGeom prst="rect">
            <a:avLst/>
          </a:prstGeom>
          <a:noFill/>
          <a:ln>
            <a:solidFill>
              <a:schemeClr val="tx1"/>
            </a:solidFill>
          </a:ln>
        </p:spPr>
        <p:txBody>
          <a:bodyPr wrap="square" rtlCol="0">
            <a:spAutoFit/>
          </a:bodyPr>
          <a:lstStyle/>
          <a:p>
            <a:r>
              <a:rPr lang="en-GB" dirty="0">
                <a:latin typeface="Calibri" panose="020F0502020204030204" pitchFamily="34" charset="0"/>
                <a:cs typeface="Calibri" panose="020F0502020204030204" pitchFamily="34" charset="0"/>
              </a:rPr>
              <a:t>If a young person under the age of 16 is not said to have ‘Gillick Competence’ they will need parental permission to be treated for their condition. </a:t>
            </a:r>
          </a:p>
        </p:txBody>
      </p:sp>
      <p:pic>
        <p:nvPicPr>
          <p:cNvPr id="4098" name="Picture 2" descr="Image result for law">
            <a:extLst>
              <a:ext uri="{FF2B5EF4-FFF2-40B4-BE49-F238E27FC236}">
                <a16:creationId xmlns:a16="http://schemas.microsoft.com/office/drawing/2014/main" id="{C19F5AC5-4159-4AE3-9D9A-5C7B456D0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978" y="-49950"/>
            <a:ext cx="1687608" cy="208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9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3547-5A0D-4AEF-B6C5-2DB04F63B166}"/>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Policy and Law </a:t>
            </a:r>
          </a:p>
        </p:txBody>
      </p:sp>
      <p:pic>
        <p:nvPicPr>
          <p:cNvPr id="5" name="Picture 2" descr="Image result for law">
            <a:extLst>
              <a:ext uri="{FF2B5EF4-FFF2-40B4-BE49-F238E27FC236}">
                <a16:creationId xmlns:a16="http://schemas.microsoft.com/office/drawing/2014/main" id="{4424CBF0-2E21-4DEF-BD0D-0D22ADCE2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978" y="-49950"/>
            <a:ext cx="1687608" cy="20894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877904-0C7F-464C-9994-6E004A66CB3F}"/>
              </a:ext>
            </a:extLst>
          </p:cNvPr>
          <p:cNvSpPr txBox="1"/>
          <p:nvPr/>
        </p:nvSpPr>
        <p:spPr>
          <a:xfrm>
            <a:off x="620785" y="2088859"/>
            <a:ext cx="11299971" cy="3693319"/>
          </a:xfrm>
          <a:prstGeom prst="rect">
            <a:avLst/>
          </a:prstGeom>
          <a:noFill/>
          <a:ln>
            <a:solidFill>
              <a:schemeClr val="tx1"/>
            </a:solidFill>
          </a:ln>
        </p:spPr>
        <p:txBody>
          <a:bodyPr wrap="square" rtlCol="0">
            <a:spAutoFit/>
          </a:bodyPr>
          <a:lstStyle/>
          <a:p>
            <a:r>
              <a:rPr lang="en-GB" b="1" dirty="0">
                <a:latin typeface="Calibri" panose="020F0502020204030204" pitchFamily="34" charset="0"/>
                <a:cs typeface="Calibri" panose="020F0502020204030204" pitchFamily="34" charset="0"/>
              </a:rPr>
              <a:t>Mental Health Act </a:t>
            </a:r>
          </a:p>
          <a:p>
            <a:r>
              <a:rPr lang="en-GB" dirty="0">
                <a:latin typeface="Calibri" panose="020F0502020204030204" pitchFamily="34" charset="0"/>
                <a:cs typeface="Calibri" panose="020F0502020204030204" pitchFamily="34" charset="0"/>
              </a:rPr>
              <a:t>The Mental Health Act 2007 applies to all children and young adults under 18. The Act contains some new provisions and specific safeguards for under 18s. Amongst other things: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 16 and 17 year olds with capacity cannot have their consent or refusal to informal admission to hospital overridden by those with parental responsibility</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At least one of the people involved in the assessment on admission and treatment under the Act should be a clinician specialising in Child and Adolescent Mental Health Services (CAMHS). Where this is not possible, a CAMHS clinician should be consulted as soon as possible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ECT cannot be given without approval of a second opinion appointed doctor (SOAD) even if the child/young person consents to it, unless it is an emergency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Children/young people detained under the Act must be referred after one year (as opposed to three for adults) for a tribunal hearing.</a:t>
            </a:r>
          </a:p>
          <a:p>
            <a:r>
              <a:rPr lang="en-GB" dirty="0">
                <a:latin typeface="Calibri" panose="020F0502020204030204" pitchFamily="34" charset="0"/>
                <a:cs typeface="Calibri" panose="020F0502020204030204" pitchFamily="34" charset="0"/>
              </a:rPr>
              <a:t>(British Medical Association, 2016)</a:t>
            </a:r>
          </a:p>
        </p:txBody>
      </p:sp>
    </p:spTree>
    <p:extLst>
      <p:ext uri="{BB962C8B-B14F-4D97-AF65-F5344CB8AC3E}">
        <p14:creationId xmlns:p14="http://schemas.microsoft.com/office/powerpoint/2010/main" val="363039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78-D75E-4A9C-ACF3-2A8B03E6E2E6}"/>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Services </a:t>
            </a:r>
          </a:p>
        </p:txBody>
      </p:sp>
      <p:sp>
        <p:nvSpPr>
          <p:cNvPr id="3" name="Content Placeholder 2">
            <a:extLst>
              <a:ext uri="{FF2B5EF4-FFF2-40B4-BE49-F238E27FC236}">
                <a16:creationId xmlns:a16="http://schemas.microsoft.com/office/drawing/2014/main" id="{F48AD9D2-E7A6-4597-BA0D-F2E61123B8EF}"/>
              </a:ext>
            </a:extLst>
          </p:cNvPr>
          <p:cNvSpPr>
            <a:spLocks noGrp="1"/>
          </p:cNvSpPr>
          <p:nvPr>
            <p:ph idx="1"/>
          </p:nvPr>
        </p:nvSpPr>
        <p:spPr/>
        <p:txBody>
          <a:bodyPr>
            <a:normAutofit/>
          </a:bodyPr>
          <a:lstStyle/>
          <a:p>
            <a:r>
              <a:rPr lang="en-GB" sz="3200" dirty="0">
                <a:latin typeface="Calibri" panose="020F0502020204030204" pitchFamily="34" charset="0"/>
                <a:cs typeface="Calibri" panose="020F0502020204030204" pitchFamily="34" charset="0"/>
              </a:rPr>
              <a:t>CAMHS </a:t>
            </a:r>
          </a:p>
          <a:p>
            <a:r>
              <a:rPr lang="en-GB" sz="3200" dirty="0">
                <a:latin typeface="Calibri" panose="020F0502020204030204" pitchFamily="34" charset="0"/>
                <a:cs typeface="Calibri" panose="020F0502020204030204" pitchFamily="34" charset="0"/>
              </a:rPr>
              <a:t>Talking Therapies </a:t>
            </a:r>
          </a:p>
          <a:p>
            <a:r>
              <a:rPr lang="en-GB" sz="3200" dirty="0">
                <a:latin typeface="Calibri" panose="020F0502020204030204" pitchFamily="34" charset="0"/>
                <a:cs typeface="Calibri" panose="020F0502020204030204" pitchFamily="34" charset="0"/>
              </a:rPr>
              <a:t>Inpatient Services </a:t>
            </a:r>
          </a:p>
          <a:p>
            <a:r>
              <a:rPr lang="en-GB" sz="3200" dirty="0">
                <a:latin typeface="Calibri" panose="020F0502020204030204" pitchFamily="34" charset="0"/>
                <a:cs typeface="Calibri" panose="020F0502020204030204" pitchFamily="34" charset="0"/>
              </a:rPr>
              <a:t>Charities </a:t>
            </a:r>
          </a:p>
          <a:p>
            <a:r>
              <a:rPr lang="en-GB" sz="3200" dirty="0">
                <a:latin typeface="Calibri" panose="020F0502020204030204" pitchFamily="34" charset="0"/>
                <a:cs typeface="Calibri" panose="020F0502020204030204" pitchFamily="34" charset="0"/>
              </a:rPr>
              <a:t>Other services </a:t>
            </a:r>
          </a:p>
        </p:txBody>
      </p:sp>
      <p:pic>
        <p:nvPicPr>
          <p:cNvPr id="5126" name="Picture 6" descr="Image result for nurses">
            <a:extLst>
              <a:ext uri="{FF2B5EF4-FFF2-40B4-BE49-F238E27FC236}">
                <a16:creationId xmlns:a16="http://schemas.microsoft.com/office/drawing/2014/main" id="{99879DAE-34E9-40C1-9CC1-BD4A5D5E5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748" y="2221353"/>
            <a:ext cx="3842725" cy="454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75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163</TotalTime>
  <Words>1128</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Wingdings</vt:lpstr>
      <vt:lpstr>Banded</vt:lpstr>
      <vt:lpstr>Adolescent Mental health in the UK</vt:lpstr>
      <vt:lpstr>What is defined as an adolescent?</vt:lpstr>
      <vt:lpstr>What is mental Health?</vt:lpstr>
      <vt:lpstr>Statistics</vt:lpstr>
      <vt:lpstr>Demographics</vt:lpstr>
      <vt:lpstr>Demographics </vt:lpstr>
      <vt:lpstr>Policy and Law </vt:lpstr>
      <vt:lpstr>Policy and Law </vt:lpstr>
      <vt:lpstr>Services </vt:lpstr>
      <vt:lpstr>CAMHS</vt:lpstr>
      <vt:lpstr>Talking Therapies </vt:lpstr>
      <vt:lpstr>Inpatient services</vt:lpstr>
      <vt:lpstr>Charities and other services </vt:lpstr>
      <vt:lpstr>Nurse’s Role in treating mental Health in adolescents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Mental health in the UK</dc:title>
  <dc:creator>caitlinraewick@gmail.com</dc:creator>
  <cp:lastModifiedBy>caitlinraewick@gmail.com</cp:lastModifiedBy>
  <cp:revision>20</cp:revision>
  <dcterms:created xsi:type="dcterms:W3CDTF">2019-11-09T09:12:59Z</dcterms:created>
  <dcterms:modified xsi:type="dcterms:W3CDTF">2019-11-20T08:41:09Z</dcterms:modified>
</cp:coreProperties>
</file>